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1" r:id="rId5"/>
    <p:sldId id="263" r:id="rId6"/>
    <p:sldId id="264" r:id="rId7"/>
    <p:sldId id="265" r:id="rId8"/>
    <p:sldId id="266" r:id="rId9"/>
    <p:sldId id="267" r:id="rId10"/>
    <p:sldId id="260" r:id="rId11"/>
    <p:sldId id="268" r:id="rId12"/>
    <p:sldId id="269" r:id="rId13"/>
    <p:sldId id="270" r:id="rId14"/>
    <p:sldId id="271" r:id="rId15"/>
    <p:sldId id="272" r:id="rId16"/>
    <p:sldId id="273" r:id="rId17"/>
    <p:sldId id="279" r:id="rId18"/>
    <p:sldId id="274" r:id="rId19"/>
    <p:sldId id="275" r:id="rId20"/>
    <p:sldId id="276" r:id="rId21"/>
    <p:sldId id="277"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Montserrat Classic" panose="020B0604020202020204" charset="0"/>
      <p:regular r:id="rId27"/>
    </p:embeddedFont>
    <p:embeddedFont>
      <p:font typeface="Montserrat Classic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538" y="-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towardsdatascience.com/text-preprocessing-in-natural-language-processing-using-python-6113ff5decd8"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hyperlink" Target="https://www.kaggle.com/competitions/jigsaw-toxic-comment-classification-challenge" TargetMode="Externa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1120480" y="1055557"/>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146267" y="2696952"/>
            <a:ext cx="10315255" cy="5159795"/>
          </a:xfrm>
          <a:prstGeom prst="rect">
            <a:avLst/>
          </a:prstGeom>
        </p:spPr>
        <p:txBody>
          <a:bodyPr lIns="0" tIns="0" rIns="0" bIns="0" rtlCol="0" anchor="t">
            <a:spAutoFit/>
          </a:bodyPr>
          <a:lstStyle/>
          <a:p>
            <a:pPr>
              <a:lnSpc>
                <a:spcPts val="13304"/>
              </a:lnSpc>
            </a:pPr>
            <a:r>
              <a:rPr lang="en-US" sz="13438">
                <a:solidFill>
                  <a:srgbClr val="004AAD"/>
                </a:solidFill>
                <a:latin typeface="Montserrat Classic Bold"/>
              </a:rPr>
              <a:t>TOXIC COMMENTCLASSIFIER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891538" y="4742470"/>
            <a:ext cx="16024861" cy="5130696"/>
          </a:xfrm>
          <a:custGeom>
            <a:avLst/>
            <a:gdLst/>
            <a:ahLst/>
            <a:cxnLst/>
            <a:rect l="l" t="t" r="r" b="b"/>
            <a:pathLst>
              <a:path w="10484889" h="5130696">
                <a:moveTo>
                  <a:pt x="0" y="0"/>
                </a:moveTo>
                <a:lnTo>
                  <a:pt x="10484889" y="0"/>
                </a:lnTo>
                <a:lnTo>
                  <a:pt x="10484889" y="5130696"/>
                </a:lnTo>
                <a:lnTo>
                  <a:pt x="0" y="5130696"/>
                </a:lnTo>
                <a:lnTo>
                  <a:pt x="0" y="0"/>
                </a:lnTo>
                <a:close/>
              </a:path>
            </a:pathLst>
          </a:custGeom>
          <a:blipFill>
            <a:blip r:embed="rId6"/>
            <a:stretch>
              <a:fillRect t="-925" b="-925"/>
            </a:stretch>
          </a:blipFill>
        </p:spPr>
        <p:txBody>
          <a:bodyPr/>
          <a:lstStyle/>
          <a:p>
            <a:endParaRPr lang="en-IN"/>
          </a:p>
        </p:txBody>
      </p:sp>
      <p:sp>
        <p:nvSpPr>
          <p:cNvPr id="6" name="TextBox 6"/>
          <p:cNvSpPr txBox="1"/>
          <p:nvPr/>
        </p:nvSpPr>
        <p:spPr>
          <a:xfrm>
            <a:off x="891539" y="2823750"/>
            <a:ext cx="14084383" cy="1410643"/>
          </a:xfrm>
          <a:prstGeom prst="rect">
            <a:avLst/>
          </a:prstGeom>
        </p:spPr>
        <p:txBody>
          <a:bodyPr lIns="0" tIns="0" rIns="0" bIns="0" rtlCol="0" anchor="t">
            <a:spAutoFit/>
          </a:bodyPr>
          <a:lstStyle/>
          <a:p>
            <a:pPr>
              <a:lnSpc>
                <a:spcPts val="2155"/>
              </a:lnSpc>
              <a:spcBef>
                <a:spcPct val="0"/>
              </a:spcBef>
            </a:pPr>
            <a:r>
              <a:rPr lang="en-US" sz="2155" dirty="0">
                <a:solidFill>
                  <a:srgbClr val="004AAD"/>
                </a:solidFill>
                <a:latin typeface="Montserrat Classic Bold"/>
              </a:rPr>
              <a:t>Missing values: . we have 0 null values in our dataset</a:t>
            </a:r>
          </a:p>
          <a:p>
            <a:pPr>
              <a:lnSpc>
                <a:spcPts val="2155"/>
              </a:lnSpc>
              <a:spcBef>
                <a:spcPct val="0"/>
              </a:spcBef>
            </a:pPr>
            <a:endParaRPr lang="en-US" sz="2155" dirty="0">
              <a:solidFill>
                <a:srgbClr val="004AAD"/>
              </a:solidFill>
              <a:latin typeface="Montserrat Classic Bold"/>
            </a:endParaRPr>
          </a:p>
          <a:p>
            <a:pPr>
              <a:lnSpc>
                <a:spcPts val="2155"/>
              </a:lnSpc>
              <a:spcBef>
                <a:spcPct val="0"/>
              </a:spcBef>
            </a:pPr>
            <a:r>
              <a:rPr lang="en-US" sz="2155" dirty="0">
                <a:solidFill>
                  <a:srgbClr val="004AAD"/>
                </a:solidFill>
                <a:latin typeface="Montserrat Classic Bold"/>
              </a:rPr>
              <a:t>Text pre-processing: the text has been tokenized, breaking its content into words, and then made uniform by converting everything to lowercase. after that, </a:t>
            </a:r>
            <a:r>
              <a:rPr lang="en-US" sz="2155" dirty="0" err="1">
                <a:solidFill>
                  <a:srgbClr val="004AAD"/>
                </a:solidFill>
                <a:latin typeface="Montserrat Classic Bold"/>
              </a:rPr>
              <a:t>stopwords</a:t>
            </a:r>
            <a:r>
              <a:rPr lang="en-US" sz="2155" dirty="0">
                <a:solidFill>
                  <a:srgbClr val="004AAD"/>
                </a:solidFill>
                <a:latin typeface="Montserrat Classic Bold"/>
              </a:rPr>
              <a:t> and punctuation have been eliminated, and the words have been lemmatized for simplification.</a:t>
            </a:r>
          </a:p>
        </p:txBody>
      </p:sp>
      <p:sp>
        <p:nvSpPr>
          <p:cNvPr id="7" name="TextBox 7"/>
          <p:cNvSpPr txBox="1"/>
          <p:nvPr/>
        </p:nvSpPr>
        <p:spPr>
          <a:xfrm>
            <a:off x="891540" y="1171575"/>
            <a:ext cx="12660358" cy="1025922"/>
          </a:xfrm>
          <a:prstGeom prst="rect">
            <a:avLst/>
          </a:prstGeom>
        </p:spPr>
        <p:txBody>
          <a:bodyPr wrap="square" lIns="0" tIns="0" rIns="0" bIns="0" rtlCol="0" anchor="t">
            <a:spAutoFit/>
          </a:bodyPr>
          <a:lstStyle/>
          <a:p>
            <a:pPr>
              <a:lnSpc>
                <a:spcPts val="8018"/>
              </a:lnSpc>
            </a:pPr>
            <a:r>
              <a:rPr lang="en-US" sz="8018" dirty="0">
                <a:solidFill>
                  <a:srgbClr val="004AAD"/>
                </a:solidFill>
                <a:latin typeface="Montserrat Classic Bold"/>
              </a:rPr>
              <a:t>DATA PREPROCESSING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645967" y="3112160"/>
            <a:ext cx="16727633" cy="8736940"/>
          </a:xfrm>
          <a:custGeom>
            <a:avLst/>
            <a:gdLst/>
            <a:ahLst/>
            <a:cxnLst/>
            <a:rect l="l" t="t" r="r" b="b"/>
            <a:pathLst>
              <a:path w="8615030" h="6006185">
                <a:moveTo>
                  <a:pt x="0" y="0"/>
                </a:moveTo>
                <a:lnTo>
                  <a:pt x="8615030" y="0"/>
                </a:lnTo>
                <a:lnTo>
                  <a:pt x="8615030" y="6006185"/>
                </a:lnTo>
                <a:lnTo>
                  <a:pt x="0" y="6006185"/>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645967" y="658313"/>
            <a:ext cx="13341495" cy="923330"/>
          </a:xfrm>
          <a:prstGeom prst="rect">
            <a:avLst/>
          </a:prstGeom>
        </p:spPr>
        <p:txBody>
          <a:bodyPr wrap="square" lIns="0" tIns="0" rIns="0" bIns="0" rtlCol="0" anchor="t">
            <a:spAutoFit/>
          </a:bodyPr>
          <a:lstStyle/>
          <a:p>
            <a:pPr>
              <a:lnSpc>
                <a:spcPts val="7200"/>
              </a:lnSpc>
              <a:spcBef>
                <a:spcPct val="0"/>
              </a:spcBef>
            </a:pPr>
            <a:r>
              <a:rPr lang="en-US" sz="7200" dirty="0">
                <a:solidFill>
                  <a:srgbClr val="004AAD"/>
                </a:solidFill>
                <a:latin typeface="Montserrat Classic Bold"/>
              </a:rPr>
              <a:t>FEATURE ENGINEERING</a:t>
            </a:r>
          </a:p>
        </p:txBody>
      </p:sp>
      <p:sp>
        <p:nvSpPr>
          <p:cNvPr id="6" name="TextBox 6"/>
          <p:cNvSpPr txBox="1"/>
          <p:nvPr/>
        </p:nvSpPr>
        <p:spPr>
          <a:xfrm>
            <a:off x="661208" y="1866000"/>
            <a:ext cx="16864792" cy="961802"/>
          </a:xfrm>
          <a:prstGeom prst="rect">
            <a:avLst/>
          </a:prstGeom>
        </p:spPr>
        <p:txBody>
          <a:bodyPr wrap="square" lIns="0" tIns="0" rIns="0" bIns="0" rtlCol="0" anchor="t">
            <a:spAutoFit/>
          </a:bodyPr>
          <a:lstStyle/>
          <a:p>
            <a:pPr>
              <a:lnSpc>
                <a:spcPts val="2500"/>
              </a:lnSpc>
              <a:spcBef>
                <a:spcPct val="0"/>
              </a:spcBef>
            </a:pPr>
            <a:r>
              <a:rPr lang="en-US" sz="2500" dirty="0">
                <a:solidFill>
                  <a:srgbClr val="004AAD"/>
                </a:solidFill>
                <a:latin typeface="Montserrat Classic Bold"/>
              </a:rPr>
              <a:t>In the process of feature engineering, the comment text column underwent analysis, yielding counts for words, unique words, characters (including punctuation), and punctuation occurrences. uppercase words, title case words, and frequent stop words were also tallied, enhancing insights for each entry.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990600" y="2391038"/>
            <a:ext cx="17299576" cy="3334246"/>
          </a:xfrm>
          <a:prstGeom prst="rect">
            <a:avLst/>
          </a:prstGeom>
        </p:spPr>
        <p:txBody>
          <a:bodyPr wrap="square" lIns="0" tIns="0" rIns="0" bIns="0" rtlCol="0" anchor="t">
            <a:spAutoFit/>
          </a:bodyPr>
          <a:lstStyle/>
          <a:p>
            <a:pPr>
              <a:lnSpc>
                <a:spcPts val="2600"/>
              </a:lnSpc>
              <a:spcBef>
                <a:spcPct val="0"/>
              </a:spcBef>
            </a:pPr>
            <a:r>
              <a:rPr lang="en-US" sz="2400" dirty="0">
                <a:solidFill>
                  <a:srgbClr val="004AAD"/>
                </a:solidFill>
                <a:latin typeface="Montserrat Classic Bold"/>
              </a:rPr>
              <a:t>A </a:t>
            </a:r>
            <a:r>
              <a:rPr lang="en-US" sz="2400" dirty="0" err="1">
                <a:solidFill>
                  <a:srgbClr val="004AAD"/>
                </a:solidFill>
                <a:latin typeface="Montserrat Classic Bold"/>
              </a:rPr>
              <a:t>tf-idf</a:t>
            </a:r>
            <a:r>
              <a:rPr lang="en-US" sz="2400" dirty="0">
                <a:solidFill>
                  <a:srgbClr val="004AAD"/>
                </a:solidFill>
                <a:latin typeface="Montserrat Classic Bold"/>
              </a:rPr>
              <a:t> (term frequency-inverse document frequency) vectorization technique is applied to the '</a:t>
            </a:r>
            <a:r>
              <a:rPr lang="en-US" sz="2400" dirty="0" err="1">
                <a:solidFill>
                  <a:srgbClr val="004AAD"/>
                </a:solidFill>
                <a:latin typeface="Montserrat Classic Bold"/>
              </a:rPr>
              <a:t>unprocessed_comment</a:t>
            </a:r>
            <a:r>
              <a:rPr lang="en-US" sz="2400" dirty="0">
                <a:solidFill>
                  <a:srgbClr val="004AAD"/>
                </a:solidFill>
                <a:latin typeface="Montserrat Classic Bold"/>
              </a:rPr>
              <a:t>' column of the dataset, creating a matrix that represents the textual content's importance in relation to the entire corpus.</a:t>
            </a:r>
            <a:br>
              <a:rPr lang="en-US" sz="2400" dirty="0">
                <a:solidFill>
                  <a:srgbClr val="004AAD"/>
                </a:solidFill>
                <a:latin typeface="Montserrat Classic Bold"/>
              </a:rPr>
            </a:br>
            <a:br>
              <a:rPr lang="en-US" sz="2400" dirty="0">
                <a:solidFill>
                  <a:srgbClr val="004AAD"/>
                </a:solidFill>
                <a:latin typeface="Montserrat Classic Bold"/>
              </a:rPr>
            </a:br>
            <a:r>
              <a:rPr lang="en-US" sz="2400" dirty="0">
                <a:solidFill>
                  <a:srgbClr val="004AAD"/>
                </a:solidFill>
                <a:latin typeface="Montserrat Classic Bold"/>
              </a:rPr>
              <a:t>The </a:t>
            </a:r>
            <a:r>
              <a:rPr lang="en-US" sz="2400" dirty="0" err="1">
                <a:solidFill>
                  <a:srgbClr val="004AAD"/>
                </a:solidFill>
                <a:latin typeface="Montserrat Classic Bold"/>
              </a:rPr>
              <a:t>tfidfvectorizer</a:t>
            </a:r>
            <a:r>
              <a:rPr lang="en-US" sz="2400" dirty="0">
                <a:solidFill>
                  <a:srgbClr val="004AAD"/>
                </a:solidFill>
                <a:latin typeface="Montserrat Classic Bold"/>
              </a:rPr>
              <a:t> is configured to limit the number of features to a maximum of 500, helping manage the dimensionality of the data while capturing the most significant terms.</a:t>
            </a:r>
            <a:br>
              <a:rPr lang="en-US" sz="2400" dirty="0">
                <a:solidFill>
                  <a:srgbClr val="004AAD"/>
                </a:solidFill>
                <a:latin typeface="Montserrat Classic Bold"/>
              </a:rPr>
            </a:br>
            <a:endParaRPr lang="en-US" sz="2400" dirty="0">
              <a:solidFill>
                <a:srgbClr val="004AAD"/>
              </a:solidFill>
              <a:latin typeface="Montserrat Classic Bold"/>
            </a:endParaRPr>
          </a:p>
          <a:p>
            <a:pPr>
              <a:lnSpc>
                <a:spcPts val="2600"/>
              </a:lnSpc>
              <a:spcBef>
                <a:spcPct val="0"/>
              </a:spcBef>
            </a:pPr>
            <a:r>
              <a:rPr lang="en-US" sz="2400" dirty="0">
                <a:solidFill>
                  <a:srgbClr val="004AAD"/>
                </a:solidFill>
                <a:latin typeface="Montserrat Classic Bold"/>
              </a:rPr>
              <a:t>The resulting </a:t>
            </a:r>
            <a:r>
              <a:rPr lang="en-US" sz="2400" dirty="0" err="1">
                <a:solidFill>
                  <a:srgbClr val="004AAD"/>
                </a:solidFill>
                <a:latin typeface="Montserrat Classic Bold"/>
              </a:rPr>
              <a:t>tf-idf</a:t>
            </a:r>
            <a:r>
              <a:rPr lang="en-US" sz="2400" dirty="0">
                <a:solidFill>
                  <a:srgbClr val="004AAD"/>
                </a:solidFill>
                <a:latin typeface="Montserrat Classic Bold"/>
              </a:rPr>
              <a:t> matrix, named '</a:t>
            </a:r>
            <a:r>
              <a:rPr lang="en-US" sz="2400" dirty="0" err="1">
                <a:solidFill>
                  <a:srgbClr val="004AAD"/>
                </a:solidFill>
                <a:latin typeface="Montserrat Classic Bold"/>
              </a:rPr>
              <a:t>comment_matrix</a:t>
            </a:r>
            <a:r>
              <a:rPr lang="en-US" sz="2400" dirty="0">
                <a:solidFill>
                  <a:srgbClr val="004AAD"/>
                </a:solidFill>
                <a:latin typeface="Montserrat Classic Bold"/>
              </a:rPr>
              <a:t>,' is transformed into a </a:t>
            </a:r>
            <a:r>
              <a:rPr lang="en-US" sz="2400" dirty="0" err="1">
                <a:solidFill>
                  <a:srgbClr val="004AAD"/>
                </a:solidFill>
                <a:latin typeface="Montserrat Classic Bold"/>
              </a:rPr>
              <a:t>dataframe</a:t>
            </a:r>
            <a:r>
              <a:rPr lang="en-US" sz="2400" dirty="0">
                <a:solidFill>
                  <a:srgbClr val="004AAD"/>
                </a:solidFill>
                <a:latin typeface="Montserrat Classic Bold"/>
              </a:rPr>
              <a:t> called '</a:t>
            </a:r>
            <a:r>
              <a:rPr lang="en-US" sz="2400" dirty="0" err="1">
                <a:solidFill>
                  <a:srgbClr val="004AAD"/>
                </a:solidFill>
                <a:latin typeface="Montserrat Classic Bold"/>
              </a:rPr>
              <a:t>comment_df</a:t>
            </a:r>
            <a:r>
              <a:rPr lang="en-US" sz="2400" dirty="0">
                <a:solidFill>
                  <a:srgbClr val="004AAD"/>
                </a:solidFill>
                <a:latin typeface="Montserrat Classic Bold"/>
              </a:rPr>
              <a:t>.' this </a:t>
            </a:r>
            <a:r>
              <a:rPr lang="en-US" sz="2400" dirty="0" err="1">
                <a:solidFill>
                  <a:srgbClr val="004AAD"/>
                </a:solidFill>
                <a:latin typeface="Montserrat Classic Bold"/>
              </a:rPr>
              <a:t>dataframe</a:t>
            </a:r>
            <a:r>
              <a:rPr lang="en-US" sz="2400" dirty="0">
                <a:solidFill>
                  <a:srgbClr val="004AAD"/>
                </a:solidFill>
                <a:latin typeface="Montserrat Classic Bold"/>
              </a:rPr>
              <a:t> contains numerical representations of the text data, with columns corresponding to the extracted features.</a:t>
            </a:r>
          </a:p>
        </p:txBody>
      </p:sp>
      <p:sp>
        <p:nvSpPr>
          <p:cNvPr id="6" name="TextBox 6"/>
          <p:cNvSpPr txBox="1"/>
          <p:nvPr/>
        </p:nvSpPr>
        <p:spPr>
          <a:xfrm>
            <a:off x="0" y="721447"/>
            <a:ext cx="9498105" cy="973465"/>
          </a:xfrm>
          <a:prstGeom prst="rect">
            <a:avLst/>
          </a:prstGeom>
        </p:spPr>
        <p:txBody>
          <a:bodyPr lIns="0" tIns="0" rIns="0" bIns="0" rtlCol="0" anchor="t">
            <a:spAutoFit/>
          </a:bodyPr>
          <a:lstStyle/>
          <a:p>
            <a:pPr algn="ctr">
              <a:lnSpc>
                <a:spcPts val="7200"/>
              </a:lnSpc>
              <a:spcBef>
                <a:spcPct val="0"/>
              </a:spcBef>
            </a:pPr>
            <a:r>
              <a:rPr lang="en-US" sz="7200">
                <a:solidFill>
                  <a:srgbClr val="004AAD"/>
                </a:solidFill>
                <a:latin typeface="Montserrat Classic Bold"/>
              </a:rPr>
              <a:t>VECTORIZATION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838200" y="3132056"/>
            <a:ext cx="14831967" cy="3257755"/>
          </a:xfrm>
          <a:custGeom>
            <a:avLst/>
            <a:gdLst/>
            <a:ahLst/>
            <a:cxnLst/>
            <a:rect l="l" t="t" r="r" b="b"/>
            <a:pathLst>
              <a:path w="14831967" h="3257755">
                <a:moveTo>
                  <a:pt x="0" y="0"/>
                </a:moveTo>
                <a:lnTo>
                  <a:pt x="14831967" y="0"/>
                </a:lnTo>
                <a:lnTo>
                  <a:pt x="14831967" y="3257754"/>
                </a:lnTo>
                <a:lnTo>
                  <a:pt x="0" y="3257754"/>
                </a:lnTo>
                <a:lnTo>
                  <a:pt x="0" y="0"/>
                </a:lnTo>
                <a:close/>
              </a:path>
            </a:pathLst>
          </a:custGeom>
          <a:blipFill>
            <a:blip r:embed="rId6"/>
            <a:stretch>
              <a:fillRect l="-4425" r="-4425" b="-7750"/>
            </a:stretch>
          </a:blipFill>
        </p:spPr>
        <p:txBody>
          <a:bodyPr/>
          <a:lstStyle/>
          <a:p>
            <a:endParaRPr lang="en-IN"/>
          </a:p>
        </p:txBody>
      </p:sp>
      <p:sp>
        <p:nvSpPr>
          <p:cNvPr id="5" name="TextBox 5"/>
          <p:cNvSpPr txBox="1"/>
          <p:nvPr/>
        </p:nvSpPr>
        <p:spPr>
          <a:xfrm>
            <a:off x="564176" y="721447"/>
            <a:ext cx="5989023" cy="923330"/>
          </a:xfrm>
          <a:prstGeom prst="rect">
            <a:avLst/>
          </a:prstGeom>
        </p:spPr>
        <p:txBody>
          <a:bodyPr wrap="square" lIns="0" tIns="0" rIns="0" bIns="0" rtlCol="0" anchor="t">
            <a:spAutoFit/>
          </a:bodyPr>
          <a:lstStyle/>
          <a:p>
            <a:pPr algn="ctr">
              <a:lnSpc>
                <a:spcPts val="7200"/>
              </a:lnSpc>
              <a:spcBef>
                <a:spcPct val="0"/>
              </a:spcBef>
            </a:pPr>
            <a:r>
              <a:rPr lang="en-US" sz="7200" dirty="0">
                <a:solidFill>
                  <a:srgbClr val="004AAD"/>
                </a:solidFill>
                <a:latin typeface="Montserrat Classic Bold"/>
              </a:rPr>
              <a:t>MODELLING</a:t>
            </a:r>
          </a:p>
        </p:txBody>
      </p:sp>
      <p:sp>
        <p:nvSpPr>
          <p:cNvPr id="6" name="TextBox 6"/>
          <p:cNvSpPr txBox="1"/>
          <p:nvPr/>
        </p:nvSpPr>
        <p:spPr>
          <a:xfrm>
            <a:off x="-3276600" y="2248574"/>
            <a:ext cx="12877800" cy="483209"/>
          </a:xfrm>
          <a:prstGeom prst="rect">
            <a:avLst/>
          </a:prstGeom>
        </p:spPr>
        <p:txBody>
          <a:bodyPr wrap="square" lIns="0" tIns="0" rIns="0" bIns="0" rtlCol="0" anchor="t">
            <a:spAutoFit/>
          </a:bodyPr>
          <a:lstStyle/>
          <a:p>
            <a:pPr algn="ctr">
              <a:lnSpc>
                <a:spcPts val="4300"/>
              </a:lnSpc>
              <a:spcBef>
                <a:spcPct val="0"/>
              </a:spcBef>
            </a:pPr>
            <a:r>
              <a:rPr lang="en-US" sz="2800" dirty="0">
                <a:solidFill>
                  <a:srgbClr val="004AAD"/>
                </a:solidFill>
                <a:latin typeface="Montserrat Classic Bold"/>
              </a:rPr>
              <a:t>SPLITTING THE DATASET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66799" y="3820027"/>
            <a:ext cx="7517109" cy="5438273"/>
          </a:xfrm>
          <a:custGeom>
            <a:avLst/>
            <a:gdLst/>
            <a:ahLst/>
            <a:cxnLst/>
            <a:rect l="l" t="t" r="r" b="b"/>
            <a:pathLst>
              <a:path w="8566742" h="5438273">
                <a:moveTo>
                  <a:pt x="0" y="0"/>
                </a:moveTo>
                <a:lnTo>
                  <a:pt x="8566742" y="0"/>
                </a:lnTo>
                <a:lnTo>
                  <a:pt x="8566742" y="5438273"/>
                </a:lnTo>
                <a:lnTo>
                  <a:pt x="0" y="5438273"/>
                </a:lnTo>
                <a:lnTo>
                  <a:pt x="0" y="0"/>
                </a:lnTo>
                <a:close/>
              </a:path>
            </a:pathLst>
          </a:custGeom>
          <a:blipFill>
            <a:blip r:embed="rId6"/>
            <a:stretch>
              <a:fillRect/>
            </a:stretch>
          </a:blipFill>
        </p:spPr>
        <p:txBody>
          <a:bodyPr/>
          <a:lstStyle/>
          <a:p>
            <a:endParaRPr lang="en-IN"/>
          </a:p>
        </p:txBody>
      </p:sp>
      <p:sp>
        <p:nvSpPr>
          <p:cNvPr id="5" name="Freeform 5"/>
          <p:cNvSpPr/>
          <p:nvPr/>
        </p:nvSpPr>
        <p:spPr>
          <a:xfrm>
            <a:off x="9144000" y="3820027"/>
            <a:ext cx="8229600" cy="5446026"/>
          </a:xfrm>
          <a:custGeom>
            <a:avLst/>
            <a:gdLst/>
            <a:ahLst/>
            <a:cxnLst/>
            <a:rect l="l" t="t" r="r" b="b"/>
            <a:pathLst>
              <a:path w="9396210" h="5446026">
                <a:moveTo>
                  <a:pt x="0" y="0"/>
                </a:moveTo>
                <a:lnTo>
                  <a:pt x="9396210" y="0"/>
                </a:lnTo>
                <a:lnTo>
                  <a:pt x="9396210" y="5446026"/>
                </a:lnTo>
                <a:lnTo>
                  <a:pt x="0" y="5446026"/>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564176" y="721447"/>
            <a:ext cx="5989023" cy="923330"/>
          </a:xfrm>
          <a:prstGeom prst="rect">
            <a:avLst/>
          </a:prstGeom>
        </p:spPr>
        <p:txBody>
          <a:bodyPr wrap="square" lIns="0" tIns="0" rIns="0" bIns="0" rtlCol="0" anchor="t">
            <a:spAutoFit/>
          </a:bodyPr>
          <a:lstStyle/>
          <a:p>
            <a:pPr algn="ctr">
              <a:lnSpc>
                <a:spcPts val="7200"/>
              </a:lnSpc>
              <a:spcBef>
                <a:spcPct val="0"/>
              </a:spcBef>
            </a:pPr>
            <a:r>
              <a:rPr lang="en-US" sz="7200" dirty="0">
                <a:solidFill>
                  <a:srgbClr val="004AAD"/>
                </a:solidFill>
                <a:latin typeface="Montserrat Classic Bold"/>
              </a:rPr>
              <a:t>MODELLING</a:t>
            </a:r>
          </a:p>
        </p:txBody>
      </p:sp>
      <p:sp>
        <p:nvSpPr>
          <p:cNvPr id="7" name="TextBox 7"/>
          <p:cNvSpPr txBox="1"/>
          <p:nvPr/>
        </p:nvSpPr>
        <p:spPr>
          <a:xfrm>
            <a:off x="1219200" y="2622548"/>
            <a:ext cx="4571999" cy="461665"/>
          </a:xfrm>
          <a:prstGeom prst="rect">
            <a:avLst/>
          </a:prstGeom>
        </p:spPr>
        <p:txBody>
          <a:bodyPr wrap="square" lIns="0" tIns="0" rIns="0" bIns="0" rtlCol="0" anchor="t">
            <a:spAutoFit/>
          </a:bodyPr>
          <a:lstStyle/>
          <a:p>
            <a:pPr>
              <a:lnSpc>
                <a:spcPts val="3600"/>
              </a:lnSpc>
              <a:spcBef>
                <a:spcPct val="0"/>
              </a:spcBef>
            </a:pPr>
            <a:r>
              <a:rPr lang="en-US" sz="3600" dirty="0">
                <a:solidFill>
                  <a:srgbClr val="004AAD"/>
                </a:solidFill>
                <a:latin typeface="Montserrat Classic Bold"/>
              </a:rPr>
              <a:t>NAIVE BAYES</a:t>
            </a:r>
          </a:p>
        </p:txBody>
      </p:sp>
      <p:sp>
        <p:nvSpPr>
          <p:cNvPr id="8" name="TextBox 8"/>
          <p:cNvSpPr txBox="1"/>
          <p:nvPr/>
        </p:nvSpPr>
        <p:spPr>
          <a:xfrm>
            <a:off x="8765952" y="2691127"/>
            <a:ext cx="7967504" cy="461665"/>
          </a:xfrm>
          <a:prstGeom prst="rect">
            <a:avLst/>
          </a:prstGeom>
        </p:spPr>
        <p:txBody>
          <a:bodyPr wrap="square" lIns="0" tIns="0" rIns="0" bIns="0" rtlCol="0" anchor="t">
            <a:spAutoFit/>
          </a:bodyPr>
          <a:lstStyle/>
          <a:p>
            <a:pPr algn="ctr">
              <a:lnSpc>
                <a:spcPts val="3600"/>
              </a:lnSpc>
              <a:spcBef>
                <a:spcPct val="0"/>
              </a:spcBef>
            </a:pPr>
            <a:r>
              <a:rPr lang="en-US" sz="3600" dirty="0">
                <a:solidFill>
                  <a:srgbClr val="004AAD"/>
                </a:solidFill>
                <a:latin typeface="Montserrat Classic Bold"/>
              </a:rPr>
              <a:t>RANDOM FOREST CLASSIFIER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685799" y="3784033"/>
            <a:ext cx="7989897" cy="5474267"/>
          </a:xfrm>
          <a:custGeom>
            <a:avLst/>
            <a:gdLst/>
            <a:ahLst/>
            <a:cxnLst/>
            <a:rect l="l" t="t" r="r" b="b"/>
            <a:pathLst>
              <a:path w="8750318" h="5474267">
                <a:moveTo>
                  <a:pt x="0" y="0"/>
                </a:moveTo>
                <a:lnTo>
                  <a:pt x="8750318" y="0"/>
                </a:lnTo>
                <a:lnTo>
                  <a:pt x="8750318" y="5474267"/>
                </a:lnTo>
                <a:lnTo>
                  <a:pt x="0" y="5474267"/>
                </a:lnTo>
                <a:lnTo>
                  <a:pt x="0" y="0"/>
                </a:lnTo>
                <a:close/>
              </a:path>
            </a:pathLst>
          </a:custGeom>
          <a:blipFill>
            <a:blip r:embed="rId6"/>
            <a:stretch>
              <a:fillRect/>
            </a:stretch>
          </a:blipFill>
        </p:spPr>
        <p:txBody>
          <a:bodyPr/>
          <a:lstStyle/>
          <a:p>
            <a:endParaRPr lang="en-IN"/>
          </a:p>
        </p:txBody>
      </p:sp>
      <p:sp>
        <p:nvSpPr>
          <p:cNvPr id="5" name="Freeform 5"/>
          <p:cNvSpPr/>
          <p:nvPr/>
        </p:nvSpPr>
        <p:spPr>
          <a:xfrm>
            <a:off x="9355125" y="3784033"/>
            <a:ext cx="8610856" cy="5464031"/>
          </a:xfrm>
          <a:custGeom>
            <a:avLst/>
            <a:gdLst/>
            <a:ahLst/>
            <a:cxnLst/>
            <a:rect l="l" t="t" r="r" b="b"/>
            <a:pathLst>
              <a:path w="8610856" h="5464031">
                <a:moveTo>
                  <a:pt x="0" y="0"/>
                </a:moveTo>
                <a:lnTo>
                  <a:pt x="8610856" y="0"/>
                </a:lnTo>
                <a:lnTo>
                  <a:pt x="8610856" y="5464032"/>
                </a:lnTo>
                <a:lnTo>
                  <a:pt x="0" y="5464032"/>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564176" y="721447"/>
            <a:ext cx="6293823" cy="923330"/>
          </a:xfrm>
          <a:prstGeom prst="rect">
            <a:avLst/>
          </a:prstGeom>
        </p:spPr>
        <p:txBody>
          <a:bodyPr wrap="square" lIns="0" tIns="0" rIns="0" bIns="0" rtlCol="0" anchor="t">
            <a:spAutoFit/>
          </a:bodyPr>
          <a:lstStyle/>
          <a:p>
            <a:pPr algn="ctr">
              <a:lnSpc>
                <a:spcPts val="7200"/>
              </a:lnSpc>
              <a:spcBef>
                <a:spcPct val="0"/>
              </a:spcBef>
            </a:pPr>
            <a:r>
              <a:rPr lang="en-US" sz="7200" dirty="0">
                <a:solidFill>
                  <a:srgbClr val="004AAD"/>
                </a:solidFill>
                <a:latin typeface="Montserrat Classic Bold"/>
              </a:rPr>
              <a:t>MODELLING</a:t>
            </a:r>
          </a:p>
        </p:txBody>
      </p:sp>
      <p:sp>
        <p:nvSpPr>
          <p:cNvPr id="7" name="TextBox 7"/>
          <p:cNvSpPr txBox="1"/>
          <p:nvPr/>
        </p:nvSpPr>
        <p:spPr>
          <a:xfrm>
            <a:off x="914400" y="2412346"/>
            <a:ext cx="5181600" cy="448841"/>
          </a:xfrm>
          <a:prstGeom prst="rect">
            <a:avLst/>
          </a:prstGeom>
        </p:spPr>
        <p:txBody>
          <a:bodyPr wrap="square" lIns="0" tIns="0" rIns="0" bIns="0" rtlCol="0" anchor="t">
            <a:spAutoFit/>
          </a:bodyPr>
          <a:lstStyle/>
          <a:p>
            <a:pPr>
              <a:lnSpc>
                <a:spcPts val="3500"/>
              </a:lnSpc>
              <a:spcBef>
                <a:spcPct val="0"/>
              </a:spcBef>
            </a:pPr>
            <a:r>
              <a:rPr lang="en-US" sz="3500" dirty="0">
                <a:solidFill>
                  <a:srgbClr val="004AAD"/>
                </a:solidFill>
                <a:latin typeface="Montserrat Classic Bold"/>
              </a:rPr>
              <a:t>DECISION TREE</a:t>
            </a:r>
          </a:p>
        </p:txBody>
      </p:sp>
      <p:sp>
        <p:nvSpPr>
          <p:cNvPr id="8" name="TextBox 8"/>
          <p:cNvSpPr txBox="1"/>
          <p:nvPr/>
        </p:nvSpPr>
        <p:spPr>
          <a:xfrm>
            <a:off x="8077200" y="2412346"/>
            <a:ext cx="6705600" cy="461665"/>
          </a:xfrm>
          <a:prstGeom prst="rect">
            <a:avLst/>
          </a:prstGeom>
        </p:spPr>
        <p:txBody>
          <a:bodyPr wrap="square" lIns="0" tIns="0" rIns="0" bIns="0" rtlCol="0" anchor="t">
            <a:spAutoFit/>
          </a:bodyPr>
          <a:lstStyle/>
          <a:p>
            <a:pPr algn="ctr">
              <a:lnSpc>
                <a:spcPts val="3600"/>
              </a:lnSpc>
              <a:spcBef>
                <a:spcPct val="0"/>
              </a:spcBef>
            </a:pPr>
            <a:r>
              <a:rPr lang="en-US" sz="3600" dirty="0">
                <a:solidFill>
                  <a:srgbClr val="004AAD"/>
                </a:solidFill>
                <a:latin typeface="Montserrat Classic Bold"/>
              </a:rPr>
              <a:t>GRADIENT BOOST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3222127" y="-3366003"/>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74361" y="4418329"/>
            <a:ext cx="9595892" cy="5697877"/>
          </a:xfrm>
          <a:custGeom>
            <a:avLst/>
            <a:gdLst/>
            <a:ahLst/>
            <a:cxnLst/>
            <a:rect l="l" t="t" r="r" b="b"/>
            <a:pathLst>
              <a:path w="9595892" h="5697877">
                <a:moveTo>
                  <a:pt x="0" y="0"/>
                </a:moveTo>
                <a:lnTo>
                  <a:pt x="9595892" y="0"/>
                </a:lnTo>
                <a:lnTo>
                  <a:pt x="9595892" y="5697876"/>
                </a:lnTo>
                <a:lnTo>
                  <a:pt x="0" y="5697876"/>
                </a:lnTo>
                <a:lnTo>
                  <a:pt x="0" y="0"/>
                </a:lnTo>
                <a:close/>
              </a:path>
            </a:pathLst>
          </a:custGeom>
          <a:blipFill>
            <a:blip r:embed="rId6"/>
            <a:stretch>
              <a:fillRect l="-1593" t="-5124" b="-6131"/>
            </a:stretch>
          </a:blipFill>
        </p:spPr>
        <p:txBody>
          <a:bodyPr/>
          <a:lstStyle/>
          <a:p>
            <a:endParaRPr lang="en-IN"/>
          </a:p>
        </p:txBody>
      </p:sp>
      <p:sp>
        <p:nvSpPr>
          <p:cNvPr id="5" name="Freeform 5"/>
          <p:cNvSpPr/>
          <p:nvPr/>
        </p:nvSpPr>
        <p:spPr>
          <a:xfrm>
            <a:off x="9870253" y="4554392"/>
            <a:ext cx="8176153" cy="5038278"/>
          </a:xfrm>
          <a:custGeom>
            <a:avLst/>
            <a:gdLst/>
            <a:ahLst/>
            <a:cxnLst/>
            <a:rect l="l" t="t" r="r" b="b"/>
            <a:pathLst>
              <a:path w="8176153" h="5038278">
                <a:moveTo>
                  <a:pt x="0" y="0"/>
                </a:moveTo>
                <a:lnTo>
                  <a:pt x="8176153" y="0"/>
                </a:lnTo>
                <a:lnTo>
                  <a:pt x="8176153" y="5038278"/>
                </a:lnTo>
                <a:lnTo>
                  <a:pt x="0" y="5038278"/>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0" y="301044"/>
            <a:ext cx="11561901" cy="973465"/>
          </a:xfrm>
          <a:prstGeom prst="rect">
            <a:avLst/>
          </a:prstGeom>
        </p:spPr>
        <p:txBody>
          <a:bodyPr lIns="0" tIns="0" rIns="0" bIns="0" rtlCol="0" anchor="t">
            <a:spAutoFit/>
          </a:bodyPr>
          <a:lstStyle/>
          <a:p>
            <a:pPr algn="ctr">
              <a:lnSpc>
                <a:spcPts val="7200"/>
              </a:lnSpc>
              <a:spcBef>
                <a:spcPct val="0"/>
              </a:spcBef>
            </a:pPr>
            <a:r>
              <a:rPr lang="en-US" sz="7200">
                <a:solidFill>
                  <a:srgbClr val="004AAD"/>
                </a:solidFill>
                <a:latin typeface="Montserrat Classic Bold"/>
              </a:rPr>
              <a:t>K-FOLD VALIDATION</a:t>
            </a:r>
          </a:p>
        </p:txBody>
      </p:sp>
      <p:sp>
        <p:nvSpPr>
          <p:cNvPr id="7" name="TextBox 7"/>
          <p:cNvSpPr txBox="1"/>
          <p:nvPr/>
        </p:nvSpPr>
        <p:spPr>
          <a:xfrm>
            <a:off x="838200" y="1530075"/>
            <a:ext cx="16998360" cy="1826206"/>
          </a:xfrm>
          <a:prstGeom prst="rect">
            <a:avLst/>
          </a:prstGeom>
        </p:spPr>
        <p:txBody>
          <a:bodyPr wrap="square" lIns="0" tIns="0" rIns="0" bIns="0" rtlCol="0" anchor="t">
            <a:spAutoFit/>
          </a:bodyPr>
          <a:lstStyle/>
          <a:p>
            <a:pPr marL="285750" indent="-285750">
              <a:lnSpc>
                <a:spcPts val="2900"/>
              </a:lnSpc>
              <a:buFont typeface="Arial" panose="020B0604020202020204" pitchFamily="34" charset="0"/>
              <a:buChar char="•"/>
            </a:pPr>
            <a:r>
              <a:rPr lang="en-US" sz="2400" dirty="0">
                <a:solidFill>
                  <a:srgbClr val="004AAD"/>
                </a:solidFill>
                <a:latin typeface="Montserrat Classic Bold"/>
              </a:rPr>
              <a:t>The classification model's evaluation revealed strengths in precision for specific classes, yet challenges in recall, leading to varied f1-scores across classes. </a:t>
            </a:r>
          </a:p>
          <a:p>
            <a:pPr marL="285750" indent="-285750">
              <a:lnSpc>
                <a:spcPts val="2900"/>
              </a:lnSpc>
              <a:spcBef>
                <a:spcPct val="0"/>
              </a:spcBef>
              <a:buFont typeface="Arial" panose="020B0604020202020204" pitchFamily="34" charset="0"/>
              <a:buChar char="•"/>
            </a:pPr>
            <a:r>
              <a:rPr lang="en-US" sz="2400" dirty="0">
                <a:solidFill>
                  <a:srgbClr val="004AAD"/>
                </a:solidFill>
                <a:latin typeface="Montserrat Classic Bold"/>
              </a:rPr>
              <a:t>Classes toxic, </a:t>
            </a:r>
            <a:r>
              <a:rPr lang="en-US" sz="2400" dirty="0" err="1">
                <a:solidFill>
                  <a:srgbClr val="004AAD"/>
                </a:solidFill>
                <a:latin typeface="Montserrat Classic Bold"/>
              </a:rPr>
              <a:t>obsene</a:t>
            </a:r>
            <a:r>
              <a:rPr lang="en-US" sz="2400" dirty="0">
                <a:solidFill>
                  <a:srgbClr val="004AAD"/>
                </a:solidFill>
                <a:latin typeface="Montserrat Classic Bold"/>
              </a:rPr>
              <a:t>, and insult demonstrated favorable balance between precision and recall, while other classes showed discrepancies. Overall, the model displayed promising micro average metrics, suggesting potential for enhancement through targeted adjustments.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3222127" y="-3366003"/>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0" y="301044"/>
            <a:ext cx="11561901" cy="923330"/>
          </a:xfrm>
          <a:prstGeom prst="rect">
            <a:avLst/>
          </a:prstGeom>
        </p:spPr>
        <p:txBody>
          <a:bodyPr lIns="0" tIns="0" rIns="0" bIns="0" rtlCol="0" anchor="t">
            <a:spAutoFit/>
          </a:bodyPr>
          <a:lstStyle/>
          <a:p>
            <a:pPr algn="ctr">
              <a:lnSpc>
                <a:spcPts val="7200"/>
              </a:lnSpc>
              <a:spcBef>
                <a:spcPct val="0"/>
              </a:spcBef>
            </a:pPr>
            <a:r>
              <a:rPr lang="en-US" sz="7200" dirty="0">
                <a:solidFill>
                  <a:srgbClr val="004AAD"/>
                </a:solidFill>
                <a:latin typeface="Montserrat Classic Bold"/>
              </a:rPr>
              <a:t>CONFUSION MATRIX</a:t>
            </a:r>
          </a:p>
        </p:txBody>
      </p:sp>
      <p:sp>
        <p:nvSpPr>
          <p:cNvPr id="7" name="TextBox 7"/>
          <p:cNvSpPr txBox="1"/>
          <p:nvPr/>
        </p:nvSpPr>
        <p:spPr>
          <a:xfrm>
            <a:off x="838200" y="1530075"/>
            <a:ext cx="16998360" cy="1107996"/>
          </a:xfrm>
          <a:prstGeom prst="rect">
            <a:avLst/>
          </a:prstGeom>
        </p:spPr>
        <p:txBody>
          <a:bodyPr wrap="square" lIns="0" tIns="0" rIns="0" bIns="0" rtlCol="0" anchor="t">
            <a:spAutoFit/>
          </a:bodyPr>
          <a:lstStyle/>
          <a:p>
            <a:pPr algn="l">
              <a:buFont typeface="Arial" panose="020B0604020202020204" pitchFamily="34" charset="0"/>
              <a:buChar char="•"/>
            </a:pPr>
            <a:r>
              <a:rPr lang="en-US" sz="2400" dirty="0">
                <a:solidFill>
                  <a:srgbClr val="004AAD"/>
                </a:solidFill>
                <a:latin typeface="Montserrat Classic Bold"/>
              </a:rPr>
              <a:t> The Random Forest model showcases an impressive training score of 0.9999, indicating a robust alignment with the training data. Meanwhile, it retains a significant test score of 0.9095, underscoring its capacity to effectively extrapolate to new and unseen data</a:t>
            </a:r>
            <a:r>
              <a:rPr lang="en-US" sz="2400" b="0" i="0" dirty="0">
                <a:solidFill>
                  <a:srgbClr val="D1D5DB"/>
                </a:solidFill>
                <a:effectLst/>
                <a:latin typeface="Söhne"/>
              </a:rPr>
              <a:t>.</a:t>
            </a:r>
            <a:endParaRPr lang="en-US" sz="2400" dirty="0">
              <a:solidFill>
                <a:srgbClr val="004AAD"/>
              </a:solidFill>
              <a:latin typeface="Montserrat Classic Bold"/>
            </a:endParaRPr>
          </a:p>
        </p:txBody>
      </p:sp>
      <p:pic>
        <p:nvPicPr>
          <p:cNvPr id="11" name="Picture 10">
            <a:extLst>
              <a:ext uri="{FF2B5EF4-FFF2-40B4-BE49-F238E27FC236}">
                <a16:creationId xmlns:a16="http://schemas.microsoft.com/office/drawing/2014/main" id="{446CCE58-A544-C698-0E6A-C6EE1BA55AE3}"/>
              </a:ext>
            </a:extLst>
          </p:cNvPr>
          <p:cNvPicPr>
            <a:picLocks noChangeAspect="1"/>
          </p:cNvPicPr>
          <p:nvPr/>
        </p:nvPicPr>
        <p:blipFill>
          <a:blip r:embed="rId6"/>
          <a:stretch>
            <a:fillRect/>
          </a:stretch>
        </p:blipFill>
        <p:spPr>
          <a:xfrm>
            <a:off x="920837" y="3583585"/>
            <a:ext cx="9472481" cy="6294665"/>
          </a:xfrm>
          <a:prstGeom prst="rect">
            <a:avLst/>
          </a:prstGeom>
        </p:spPr>
      </p:pic>
      <p:sp>
        <p:nvSpPr>
          <p:cNvPr id="12" name="TextBox 6">
            <a:extLst>
              <a:ext uri="{FF2B5EF4-FFF2-40B4-BE49-F238E27FC236}">
                <a16:creationId xmlns:a16="http://schemas.microsoft.com/office/drawing/2014/main" id="{1EE94261-F431-5FC4-E3A0-BCDF5330B924}"/>
              </a:ext>
            </a:extLst>
          </p:cNvPr>
          <p:cNvSpPr txBox="1"/>
          <p:nvPr/>
        </p:nvSpPr>
        <p:spPr>
          <a:xfrm>
            <a:off x="10393318" y="5132439"/>
            <a:ext cx="7632930" cy="1846659"/>
          </a:xfrm>
          <a:prstGeom prst="rect">
            <a:avLst/>
          </a:prstGeom>
        </p:spPr>
        <p:txBody>
          <a:bodyPr wrap="square" lIns="0" tIns="0" rIns="0" bIns="0" rtlCol="0" anchor="t">
            <a:spAutoFit/>
          </a:bodyPr>
          <a:lstStyle/>
          <a:p>
            <a:pPr algn="ctr">
              <a:lnSpc>
                <a:spcPts val="7200"/>
              </a:lnSpc>
              <a:spcBef>
                <a:spcPct val="0"/>
              </a:spcBef>
            </a:pPr>
            <a:r>
              <a:rPr lang="en-US" sz="7200" dirty="0">
                <a:solidFill>
                  <a:srgbClr val="004AAD"/>
                </a:solidFill>
                <a:latin typeface="Montserrat Classic Bold"/>
              </a:rPr>
              <a:t>RANDOM FOREST</a:t>
            </a:r>
          </a:p>
        </p:txBody>
      </p:sp>
    </p:spTree>
    <p:extLst>
      <p:ext uri="{BB962C8B-B14F-4D97-AF65-F5344CB8AC3E}">
        <p14:creationId xmlns:p14="http://schemas.microsoft.com/office/powerpoint/2010/main" val="931801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33600" y="721447"/>
            <a:ext cx="7081600" cy="923330"/>
          </a:xfrm>
          <a:prstGeom prst="rect">
            <a:avLst/>
          </a:prstGeom>
        </p:spPr>
        <p:txBody>
          <a:bodyPr wrap="square" lIns="0" tIns="0" rIns="0" bIns="0" rtlCol="0" anchor="t">
            <a:spAutoFit/>
          </a:bodyPr>
          <a:lstStyle/>
          <a:p>
            <a:pPr algn="ctr">
              <a:lnSpc>
                <a:spcPts val="7200"/>
              </a:lnSpc>
              <a:spcBef>
                <a:spcPct val="0"/>
              </a:spcBef>
            </a:pPr>
            <a:r>
              <a:rPr lang="en-US" sz="7200" dirty="0">
                <a:solidFill>
                  <a:srgbClr val="004AAD"/>
                </a:solidFill>
                <a:latin typeface="Montserrat Classic Bold"/>
              </a:rPr>
              <a:t>CONCLUSION</a:t>
            </a:r>
          </a:p>
        </p:txBody>
      </p:sp>
      <p:sp>
        <p:nvSpPr>
          <p:cNvPr id="5" name="TextBox 5"/>
          <p:cNvSpPr txBox="1"/>
          <p:nvPr/>
        </p:nvSpPr>
        <p:spPr>
          <a:xfrm>
            <a:off x="685800" y="2324100"/>
            <a:ext cx="16687800" cy="4720908"/>
          </a:xfrm>
          <a:prstGeom prst="rect">
            <a:avLst/>
          </a:prstGeom>
        </p:spPr>
        <p:txBody>
          <a:bodyPr wrap="square" lIns="0" tIns="0" rIns="0" bIns="0" rtlCol="0" anchor="t">
            <a:spAutoFit/>
          </a:bodyPr>
          <a:lstStyle/>
          <a:p>
            <a:pPr marL="457200" indent="-457200">
              <a:lnSpc>
                <a:spcPts val="3100"/>
              </a:lnSpc>
              <a:spcBef>
                <a:spcPct val="0"/>
              </a:spcBef>
              <a:buFont typeface="Arial" panose="020B0604020202020204" pitchFamily="34" charset="0"/>
              <a:buChar char="•"/>
            </a:pPr>
            <a:r>
              <a:rPr lang="en-US" sz="2000" dirty="0">
                <a:solidFill>
                  <a:srgbClr val="004AAD"/>
                </a:solidFill>
                <a:latin typeface="Montserrat Classic Bold"/>
              </a:rPr>
              <a:t>In this project we analyzed the dataset, starting with </a:t>
            </a:r>
            <a:r>
              <a:rPr lang="en-US" sz="2000" dirty="0" err="1">
                <a:solidFill>
                  <a:srgbClr val="004AAD"/>
                </a:solidFill>
                <a:latin typeface="Montserrat Classic Bold"/>
              </a:rPr>
              <a:t>eda</a:t>
            </a:r>
            <a:r>
              <a:rPr lang="en-US" sz="2000" dirty="0">
                <a:solidFill>
                  <a:srgbClr val="004AAD"/>
                </a:solidFill>
                <a:latin typeface="Montserrat Classic Bold"/>
              </a:rPr>
              <a:t> and visualizations to understand the dataset's structure. preprocessing efforts were substantial due to prominent textual data, involving tasks like tokenization, lemmatization, and </a:t>
            </a:r>
            <a:r>
              <a:rPr lang="en-US" sz="2000" dirty="0" err="1">
                <a:solidFill>
                  <a:srgbClr val="004AAD"/>
                </a:solidFill>
                <a:latin typeface="Montserrat Classic Bold"/>
              </a:rPr>
              <a:t>tf-idf</a:t>
            </a:r>
            <a:r>
              <a:rPr lang="en-US" sz="2000" dirty="0">
                <a:solidFill>
                  <a:srgbClr val="004AAD"/>
                </a:solidFill>
                <a:latin typeface="Montserrat Classic Bold"/>
              </a:rPr>
              <a:t> vectorization. label encoding enabled the transformation of categorical variables into numerical form for ml compatibility.</a:t>
            </a:r>
          </a:p>
          <a:p>
            <a:pPr algn="ctr">
              <a:lnSpc>
                <a:spcPts val="3100"/>
              </a:lnSpc>
              <a:spcBef>
                <a:spcPct val="0"/>
              </a:spcBef>
            </a:pPr>
            <a:endParaRPr lang="en-US" sz="2000" dirty="0">
              <a:solidFill>
                <a:srgbClr val="004AAD"/>
              </a:solidFill>
              <a:latin typeface="Montserrat Classic Bold"/>
            </a:endParaRPr>
          </a:p>
          <a:p>
            <a:pPr marL="457200" indent="-457200">
              <a:lnSpc>
                <a:spcPts val="3100"/>
              </a:lnSpc>
              <a:spcBef>
                <a:spcPct val="0"/>
              </a:spcBef>
              <a:buFont typeface="Arial" panose="020B0604020202020204" pitchFamily="34" charset="0"/>
              <a:buChar char="•"/>
            </a:pPr>
            <a:r>
              <a:rPr lang="en-US" sz="2000" dirty="0">
                <a:solidFill>
                  <a:srgbClr val="004AAD"/>
                </a:solidFill>
                <a:latin typeface="Montserrat Classic Bold"/>
              </a:rPr>
              <a:t>Addressing class imbalance, we adopted robust k-fold cross-validation, ensuring thorough evaluation. classification models underwent meticulous training and evaluation, revealing potential for improvement, particularly in handling text complexities. notably, the random forest classifier benefited from k-fold cross-validation, improving its metrics.</a:t>
            </a:r>
          </a:p>
          <a:p>
            <a:pPr algn="ctr">
              <a:lnSpc>
                <a:spcPts val="3100"/>
              </a:lnSpc>
              <a:spcBef>
                <a:spcPct val="0"/>
              </a:spcBef>
            </a:pPr>
            <a:endParaRPr lang="en-US" sz="2000" dirty="0">
              <a:solidFill>
                <a:srgbClr val="004AAD"/>
              </a:solidFill>
              <a:latin typeface="Montserrat Classic Bold"/>
            </a:endParaRPr>
          </a:p>
          <a:p>
            <a:pPr marL="457200" indent="-457200">
              <a:lnSpc>
                <a:spcPts val="3100"/>
              </a:lnSpc>
              <a:spcBef>
                <a:spcPct val="0"/>
              </a:spcBef>
              <a:buFont typeface="Arial" panose="020B0604020202020204" pitchFamily="34" charset="0"/>
              <a:buChar char="•"/>
            </a:pPr>
            <a:r>
              <a:rPr lang="en-US" sz="2000" dirty="0">
                <a:solidFill>
                  <a:srgbClr val="004AAD"/>
                </a:solidFill>
                <a:latin typeface="Montserrat Classic Bold"/>
              </a:rPr>
              <a:t>This process underscores data science's multifaceted nature, especially with unstructured text. progress highlights iteration's importance, while future refinements may involve hyperparameter optimization, advanced text representation techniques, and potentially delving into deep learning for enhanced predictions.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7132919" y="-3236472"/>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203881" y="702338"/>
            <a:ext cx="8963047" cy="973465"/>
          </a:xfrm>
          <a:prstGeom prst="rect">
            <a:avLst/>
          </a:prstGeom>
        </p:spPr>
        <p:txBody>
          <a:bodyPr lIns="0" tIns="0" rIns="0" bIns="0" rtlCol="0" anchor="t">
            <a:spAutoFit/>
          </a:bodyPr>
          <a:lstStyle/>
          <a:p>
            <a:pPr algn="ctr">
              <a:lnSpc>
                <a:spcPts val="7200"/>
              </a:lnSpc>
              <a:spcBef>
                <a:spcPct val="0"/>
              </a:spcBef>
            </a:pPr>
            <a:r>
              <a:rPr lang="en-US" sz="7200">
                <a:solidFill>
                  <a:srgbClr val="004AAD"/>
                </a:solidFill>
                <a:latin typeface="Montserrat Classic Bold"/>
              </a:rPr>
              <a:t>FUTURE WORK</a:t>
            </a:r>
          </a:p>
        </p:txBody>
      </p:sp>
      <p:sp>
        <p:nvSpPr>
          <p:cNvPr id="5" name="TextBox 5"/>
          <p:cNvSpPr txBox="1"/>
          <p:nvPr/>
        </p:nvSpPr>
        <p:spPr>
          <a:xfrm>
            <a:off x="1676400" y="2029677"/>
            <a:ext cx="13495959" cy="1611403"/>
          </a:xfrm>
          <a:prstGeom prst="rect">
            <a:avLst/>
          </a:prstGeom>
        </p:spPr>
        <p:txBody>
          <a:bodyPr wrap="square" lIns="0" tIns="0" rIns="0" bIns="0" rtlCol="0" anchor="t">
            <a:spAutoFit/>
          </a:bodyPr>
          <a:lstStyle/>
          <a:p>
            <a:pPr marL="475029" lvl="1">
              <a:lnSpc>
                <a:spcPts val="4400"/>
              </a:lnSpc>
            </a:pPr>
            <a:r>
              <a:rPr lang="en-US" sz="2400" dirty="0">
                <a:solidFill>
                  <a:srgbClr val="004AAD"/>
                </a:solidFill>
                <a:latin typeface="Montserrat Classic Bold"/>
              </a:rPr>
              <a:t>We can use this process on live social media to distinguish the comments and we can extend the process using hyperparameter tuning and also include neural networks and use different techniques for vectorization.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90625"/>
            <a:ext cx="12230230"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TABLE OF CONTENT</a:t>
            </a:r>
          </a:p>
        </p:txBody>
      </p:sp>
      <p:sp>
        <p:nvSpPr>
          <p:cNvPr id="3" name="TextBox 3"/>
          <p:cNvSpPr txBox="1"/>
          <p:nvPr/>
        </p:nvSpPr>
        <p:spPr>
          <a:xfrm>
            <a:off x="1028700" y="2771738"/>
            <a:ext cx="4392340" cy="7814319"/>
          </a:xfrm>
          <a:prstGeom prst="rect">
            <a:avLst/>
          </a:prstGeom>
        </p:spPr>
        <p:txBody>
          <a:bodyPr lIns="0" tIns="0" rIns="0" bIns="0" rtlCol="0" anchor="t">
            <a:spAutoFit/>
          </a:bodyPr>
          <a:lstStyle/>
          <a:p>
            <a:pPr marL="539749" lvl="1" indent="-269875">
              <a:lnSpc>
                <a:spcPts val="6249"/>
              </a:lnSpc>
              <a:buFont typeface="Arial"/>
              <a:buChar char="•"/>
            </a:pPr>
            <a:r>
              <a:rPr lang="en-US" sz="2499" dirty="0">
                <a:solidFill>
                  <a:srgbClr val="2E2E2E"/>
                </a:solidFill>
                <a:latin typeface="Montserrat Classic"/>
              </a:rPr>
              <a:t>Introduction</a:t>
            </a:r>
          </a:p>
          <a:p>
            <a:pPr marL="539749" lvl="1" indent="-269875">
              <a:lnSpc>
                <a:spcPts val="6249"/>
              </a:lnSpc>
              <a:buFont typeface="Arial"/>
              <a:buChar char="•"/>
            </a:pPr>
            <a:r>
              <a:rPr lang="en-US" sz="2499" dirty="0">
                <a:solidFill>
                  <a:srgbClr val="2E2E2E"/>
                </a:solidFill>
                <a:latin typeface="Montserrat Classic"/>
              </a:rPr>
              <a:t>Dataset Details</a:t>
            </a:r>
          </a:p>
          <a:p>
            <a:pPr marL="539749" lvl="1" indent="-269875">
              <a:lnSpc>
                <a:spcPts val="6249"/>
              </a:lnSpc>
              <a:buFont typeface="Arial"/>
              <a:buChar char="•"/>
            </a:pPr>
            <a:r>
              <a:rPr lang="en-US" sz="2499" dirty="0">
                <a:solidFill>
                  <a:srgbClr val="2E2E2E"/>
                </a:solidFill>
                <a:latin typeface="Montserrat Classic"/>
              </a:rPr>
              <a:t>EDA and </a:t>
            </a:r>
            <a:r>
              <a:rPr lang="en-US" sz="2499" dirty="0" err="1">
                <a:solidFill>
                  <a:srgbClr val="2E2E2E"/>
                </a:solidFill>
                <a:latin typeface="Montserrat Classic"/>
              </a:rPr>
              <a:t>Visualisation</a:t>
            </a:r>
            <a:endParaRPr lang="en-US" sz="2499" dirty="0">
              <a:solidFill>
                <a:srgbClr val="2E2E2E"/>
              </a:solidFill>
              <a:latin typeface="Montserrat Classic"/>
            </a:endParaRPr>
          </a:p>
          <a:p>
            <a:pPr marL="539749" lvl="1" indent="-269875">
              <a:lnSpc>
                <a:spcPts val="6249"/>
              </a:lnSpc>
              <a:buFont typeface="Arial"/>
              <a:buChar char="•"/>
            </a:pPr>
            <a:r>
              <a:rPr lang="en-US" sz="2499" dirty="0">
                <a:solidFill>
                  <a:srgbClr val="2E2E2E"/>
                </a:solidFill>
                <a:latin typeface="Montserrat Classic"/>
              </a:rPr>
              <a:t>Data Pre-processing</a:t>
            </a:r>
          </a:p>
          <a:p>
            <a:pPr marL="539749" lvl="1" indent="-269875">
              <a:lnSpc>
                <a:spcPts val="6249"/>
              </a:lnSpc>
              <a:buFont typeface="Arial"/>
              <a:buChar char="•"/>
            </a:pPr>
            <a:r>
              <a:rPr lang="en-US" sz="2499" dirty="0">
                <a:solidFill>
                  <a:srgbClr val="2E2E2E"/>
                </a:solidFill>
                <a:latin typeface="Montserrat Classic"/>
              </a:rPr>
              <a:t>Feature Engineering</a:t>
            </a:r>
          </a:p>
          <a:p>
            <a:pPr marL="539749" lvl="1" indent="-269875">
              <a:lnSpc>
                <a:spcPts val="6249"/>
              </a:lnSpc>
              <a:buFont typeface="Arial"/>
              <a:buChar char="•"/>
            </a:pPr>
            <a:r>
              <a:rPr lang="en-US" sz="2499" dirty="0">
                <a:solidFill>
                  <a:srgbClr val="2E2E2E"/>
                </a:solidFill>
                <a:latin typeface="Montserrat Classic"/>
              </a:rPr>
              <a:t>Vision</a:t>
            </a:r>
          </a:p>
          <a:p>
            <a:pPr marL="539749" lvl="1" indent="-269875">
              <a:lnSpc>
                <a:spcPts val="6249"/>
              </a:lnSpc>
              <a:buFont typeface="Arial"/>
              <a:buChar char="•"/>
            </a:pPr>
            <a:r>
              <a:rPr lang="en-US" sz="2499" dirty="0">
                <a:solidFill>
                  <a:srgbClr val="2E2E2E"/>
                </a:solidFill>
                <a:latin typeface="Montserrat Classic"/>
              </a:rPr>
              <a:t>Modelling</a:t>
            </a:r>
          </a:p>
          <a:p>
            <a:pPr marL="539749" lvl="1" indent="-269875">
              <a:lnSpc>
                <a:spcPts val="6249"/>
              </a:lnSpc>
              <a:buFont typeface="Arial"/>
              <a:buChar char="•"/>
            </a:pPr>
            <a:r>
              <a:rPr lang="en-US" sz="2499" dirty="0">
                <a:solidFill>
                  <a:srgbClr val="2E2E2E"/>
                </a:solidFill>
                <a:latin typeface="Montserrat Classic"/>
              </a:rPr>
              <a:t>Conclusion</a:t>
            </a:r>
          </a:p>
          <a:p>
            <a:pPr marL="539749" lvl="1" indent="-269875">
              <a:lnSpc>
                <a:spcPts val="6249"/>
              </a:lnSpc>
              <a:buFont typeface="Arial"/>
              <a:buChar char="•"/>
            </a:pPr>
            <a:r>
              <a:rPr lang="en-US" sz="2499" dirty="0">
                <a:solidFill>
                  <a:srgbClr val="2E2E2E"/>
                </a:solidFill>
                <a:latin typeface="Montserrat Classic"/>
              </a:rPr>
              <a:t>Future Work</a:t>
            </a:r>
          </a:p>
          <a:p>
            <a:pPr marL="539749" lvl="1" indent="-269875">
              <a:lnSpc>
                <a:spcPts val="6249"/>
              </a:lnSpc>
              <a:buFont typeface="Arial"/>
              <a:buChar char="•"/>
            </a:pPr>
            <a:endParaRPr lang="en-US" sz="2499" dirty="0">
              <a:solidFill>
                <a:srgbClr val="2E2E2E"/>
              </a:solidFill>
              <a:latin typeface="Montserrat Classic"/>
            </a:endParaRPr>
          </a:p>
        </p:txBody>
      </p:sp>
      <p:sp>
        <p:nvSpPr>
          <p:cNvPr id="4" name="Freeform 4"/>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22646" y="721447"/>
            <a:ext cx="6281976" cy="973465"/>
          </a:xfrm>
          <a:prstGeom prst="rect">
            <a:avLst/>
          </a:prstGeom>
        </p:spPr>
        <p:txBody>
          <a:bodyPr lIns="0" tIns="0" rIns="0" bIns="0" rtlCol="0" anchor="t">
            <a:spAutoFit/>
          </a:bodyPr>
          <a:lstStyle/>
          <a:p>
            <a:pPr algn="ctr">
              <a:lnSpc>
                <a:spcPts val="7200"/>
              </a:lnSpc>
              <a:spcBef>
                <a:spcPct val="0"/>
              </a:spcBef>
            </a:pPr>
            <a:r>
              <a:rPr lang="en-US" sz="7200">
                <a:solidFill>
                  <a:srgbClr val="004AAD"/>
                </a:solidFill>
                <a:latin typeface="Montserrat Classic Bold"/>
              </a:rPr>
              <a:t>REFERENCES</a:t>
            </a:r>
          </a:p>
        </p:txBody>
      </p:sp>
      <p:sp>
        <p:nvSpPr>
          <p:cNvPr id="5" name="TextBox 5"/>
          <p:cNvSpPr txBox="1"/>
          <p:nvPr/>
        </p:nvSpPr>
        <p:spPr>
          <a:xfrm>
            <a:off x="0" y="2431455"/>
            <a:ext cx="17562195" cy="3693319"/>
          </a:xfrm>
          <a:prstGeom prst="rect">
            <a:avLst/>
          </a:prstGeom>
        </p:spPr>
        <p:txBody>
          <a:bodyPr lIns="0" tIns="0" rIns="0" bIns="0" rtlCol="0" anchor="t">
            <a:spAutoFit/>
          </a:bodyPr>
          <a:lstStyle/>
          <a:p>
            <a:pPr marL="690984" lvl="1" indent="-345492">
              <a:lnSpc>
                <a:spcPts val="3200"/>
              </a:lnSpc>
              <a:buFont typeface="Arial"/>
              <a:buChar char="•"/>
            </a:pPr>
            <a:r>
              <a:rPr lang="en-US" sz="2000" dirty="0">
                <a:solidFill>
                  <a:srgbClr val="004AAD"/>
                </a:solidFill>
                <a:latin typeface="Montserrat Classic Bold"/>
              </a:rPr>
              <a:t>Toxic comment classification challenge | </a:t>
            </a:r>
            <a:r>
              <a:rPr lang="en-US" sz="2000" dirty="0" err="1">
                <a:solidFill>
                  <a:srgbClr val="004AAD"/>
                </a:solidFill>
                <a:latin typeface="Montserrat Classic Bold"/>
              </a:rPr>
              <a:t>kaggle</a:t>
            </a:r>
            <a:r>
              <a:rPr lang="en-US" sz="2000" dirty="0">
                <a:solidFill>
                  <a:srgbClr val="004AAD"/>
                </a:solidFill>
                <a:latin typeface="Montserrat Classic Bold"/>
              </a:rPr>
              <a:t>. (N.D.). </a:t>
            </a:r>
            <a:r>
              <a:rPr lang="en-US" sz="2000" u="sng" dirty="0">
                <a:solidFill>
                  <a:srgbClr val="004AAD"/>
                </a:solidFill>
                <a:latin typeface="Montserrat Classic Bold"/>
                <a:hlinkClick r:id="rId6" tooltip="https://www.kaggle.com/competitions/jigsaw-toxic-comment-classification-challenge"/>
              </a:rPr>
              <a:t>Https://www.Kaggle.Com/competitions/jigsaw-toxic-comment-classification-challenge</a:t>
            </a:r>
          </a:p>
          <a:p>
            <a:pPr marL="690984" lvl="1" indent="-345492">
              <a:lnSpc>
                <a:spcPts val="3200"/>
              </a:lnSpc>
              <a:buFont typeface="Arial"/>
              <a:buChar char="•"/>
            </a:pPr>
            <a:r>
              <a:rPr lang="en-US" sz="2000" dirty="0">
                <a:solidFill>
                  <a:srgbClr val="004AAD"/>
                </a:solidFill>
                <a:latin typeface="Montserrat Classic Bold"/>
              </a:rPr>
              <a:t>Towards Data Science. (n.d.). Text Preprocessing in Natural Language Processing using Python. </a:t>
            </a:r>
            <a:r>
              <a:rPr lang="en-US" sz="2000" u="sng" dirty="0">
                <a:solidFill>
                  <a:srgbClr val="004AAD"/>
                </a:solidFill>
                <a:latin typeface="Montserrat Classic Bold"/>
                <a:hlinkClick r:id="rId7" tooltip="https://towardsdatascience.com/text-preprocessing-in-natural-language-processing-using-python-6113ff5decd8"/>
              </a:rPr>
              <a:t>https://towardsdatascience.com/text-preprocessing-in-natural-language-processing-using-python-6113ff5decd8</a:t>
            </a:r>
          </a:p>
          <a:p>
            <a:pPr marL="690984" lvl="1" indent="-345492">
              <a:lnSpc>
                <a:spcPts val="3200"/>
              </a:lnSpc>
              <a:buFont typeface="Arial"/>
              <a:buChar char="•"/>
            </a:pPr>
            <a:r>
              <a:rPr lang="en-US" sz="2000" dirty="0">
                <a:solidFill>
                  <a:srgbClr val="004AAD"/>
                </a:solidFill>
                <a:latin typeface="Montserrat Classic Bold"/>
              </a:rPr>
              <a:t>3.1. Cross-validation: evaluating estimator performance. (n.d.). Scikit-learn. https://scikit-learn.org/stable/modules/cross_validation.html</a:t>
            </a:r>
          </a:p>
          <a:p>
            <a:pPr marL="690984" lvl="1" indent="-345492">
              <a:lnSpc>
                <a:spcPts val="3200"/>
              </a:lnSpc>
              <a:buFont typeface="Arial"/>
              <a:buChar char="•"/>
            </a:pPr>
            <a:r>
              <a:rPr lang="en-US" sz="2000" dirty="0">
                <a:solidFill>
                  <a:srgbClr val="004AAD"/>
                </a:solidFill>
                <a:latin typeface="Montserrat Classic Bold"/>
              </a:rPr>
              <a:t>Deepanshi. (2023). Text Preprocessing in NLP with Python Codes. Analytics Vidhya. https://www.analyticsvidhya.com/blog/2021/06/text-preprocessing-in-nlp-with-python-codes/</a:t>
            </a:r>
          </a:p>
          <a:p>
            <a:pPr>
              <a:lnSpc>
                <a:spcPts val="3200"/>
              </a:lnSpc>
              <a:spcBef>
                <a:spcPct val="0"/>
              </a:spcBef>
            </a:pPr>
            <a:endParaRPr lang="en-US" sz="3200" dirty="0">
              <a:solidFill>
                <a:srgbClr val="004AAD"/>
              </a:solidFill>
              <a:latin typeface="Montserrat Classic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4800600" y="3889982"/>
            <a:ext cx="8300124" cy="1209675"/>
          </a:xfrm>
          <a:prstGeom prst="rect">
            <a:avLst/>
          </a:prstGeom>
        </p:spPr>
        <p:txBody>
          <a:bodyPr lIns="0" tIns="0" rIns="0" bIns="0" rtlCol="0" anchor="t">
            <a:spAutoFit/>
          </a:bodyPr>
          <a:lstStyle/>
          <a:p>
            <a:pPr algn="ctr">
              <a:lnSpc>
                <a:spcPts val="9000"/>
              </a:lnSpc>
              <a:spcBef>
                <a:spcPct val="0"/>
              </a:spcBef>
            </a:pPr>
            <a:r>
              <a:rPr lang="en-US" sz="9000" dirty="0">
                <a:solidFill>
                  <a:srgbClr val="004AAD"/>
                </a:solidFill>
                <a:latin typeface="Montserrat Classic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143000" y="3009900"/>
            <a:ext cx="15670562" cy="4012417"/>
          </a:xfrm>
          <a:custGeom>
            <a:avLst/>
            <a:gdLst/>
            <a:ahLst/>
            <a:cxnLst/>
            <a:rect l="l" t="t" r="r" b="b"/>
            <a:pathLst>
              <a:path w="15670562" h="3326617">
                <a:moveTo>
                  <a:pt x="0" y="0"/>
                </a:moveTo>
                <a:lnTo>
                  <a:pt x="15670562" y="0"/>
                </a:lnTo>
                <a:lnTo>
                  <a:pt x="15670562" y="3326618"/>
                </a:lnTo>
                <a:lnTo>
                  <a:pt x="0" y="3326618"/>
                </a:lnTo>
                <a:lnTo>
                  <a:pt x="0" y="0"/>
                </a:lnTo>
                <a:close/>
              </a:path>
            </a:pathLst>
          </a:custGeom>
          <a:blipFill>
            <a:blip r:embed="rId6"/>
            <a:stretch>
              <a:fillRect/>
            </a:stretch>
          </a:blipFill>
        </p:spPr>
        <p:txBody>
          <a:bodyPr/>
          <a:lstStyle/>
          <a:p>
            <a:endParaRPr lang="en-IN"/>
          </a:p>
        </p:txBody>
      </p:sp>
      <p:sp>
        <p:nvSpPr>
          <p:cNvPr id="7" name="TextBox 6">
            <a:extLst>
              <a:ext uri="{FF2B5EF4-FFF2-40B4-BE49-F238E27FC236}">
                <a16:creationId xmlns:a16="http://schemas.microsoft.com/office/drawing/2014/main" id="{966A496E-007F-58D4-6609-C08D7F3C395F}"/>
              </a:ext>
            </a:extLst>
          </p:cNvPr>
          <p:cNvSpPr txBox="1"/>
          <p:nvPr/>
        </p:nvSpPr>
        <p:spPr>
          <a:xfrm>
            <a:off x="1295400" y="1028700"/>
            <a:ext cx="13409022" cy="1107226"/>
          </a:xfrm>
          <a:prstGeom prst="rect">
            <a:avLst/>
          </a:prstGeom>
          <a:noFill/>
        </p:spPr>
        <p:txBody>
          <a:bodyPr wrap="square">
            <a:spAutoFit/>
          </a:bodyPr>
          <a:lstStyle/>
          <a:p>
            <a:pPr>
              <a:lnSpc>
                <a:spcPts val="9000"/>
              </a:lnSpc>
            </a:pPr>
            <a:r>
              <a:rPr lang="en-US" sz="6000" dirty="0">
                <a:solidFill>
                  <a:srgbClr val="004AAD"/>
                </a:solidFill>
                <a:latin typeface="Montserrat Classic Bold"/>
              </a:rPr>
              <a:t>DATASET DETAILS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28700" y="2792843"/>
            <a:ext cx="11659586" cy="5994548"/>
          </a:xfrm>
          <a:custGeom>
            <a:avLst/>
            <a:gdLst/>
            <a:ahLst/>
            <a:cxnLst/>
            <a:rect l="l" t="t" r="r" b="b"/>
            <a:pathLst>
              <a:path w="11659586" h="5994548">
                <a:moveTo>
                  <a:pt x="0" y="0"/>
                </a:moveTo>
                <a:lnTo>
                  <a:pt x="11659586" y="0"/>
                </a:lnTo>
                <a:lnTo>
                  <a:pt x="11659586" y="5994548"/>
                </a:lnTo>
                <a:lnTo>
                  <a:pt x="0" y="5994548"/>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1028700" y="1171575"/>
            <a:ext cx="12523197" cy="1079189"/>
          </a:xfrm>
          <a:prstGeom prst="rect">
            <a:avLst/>
          </a:prstGeom>
        </p:spPr>
        <p:txBody>
          <a:bodyPr lIns="0" tIns="0" rIns="0" bIns="0" rtlCol="0" anchor="t">
            <a:spAutoFit/>
          </a:bodyPr>
          <a:lstStyle/>
          <a:p>
            <a:pPr>
              <a:lnSpc>
                <a:spcPts val="8018"/>
              </a:lnSpc>
            </a:pPr>
            <a:r>
              <a:rPr lang="en-US" sz="8018">
                <a:solidFill>
                  <a:srgbClr val="004AAD"/>
                </a:solidFill>
                <a:latin typeface="Montserrat Classic Bold"/>
              </a:rPr>
              <a:t>EDA AND VISULIZATION</a:t>
            </a:r>
          </a:p>
        </p:txBody>
      </p:sp>
      <p:sp>
        <p:nvSpPr>
          <p:cNvPr id="6" name="TextBox 6"/>
          <p:cNvSpPr txBox="1"/>
          <p:nvPr/>
        </p:nvSpPr>
        <p:spPr>
          <a:xfrm>
            <a:off x="13551897" y="3232063"/>
            <a:ext cx="3600487" cy="3667671"/>
          </a:xfrm>
          <a:prstGeom prst="rect">
            <a:avLst/>
          </a:prstGeom>
        </p:spPr>
        <p:txBody>
          <a:bodyPr lIns="0" tIns="0" rIns="0" bIns="0" rtlCol="0" anchor="t">
            <a:spAutoFit/>
          </a:bodyPr>
          <a:lstStyle/>
          <a:p>
            <a:pPr>
              <a:lnSpc>
                <a:spcPts val="2171"/>
              </a:lnSpc>
              <a:spcBef>
                <a:spcPct val="0"/>
              </a:spcBef>
            </a:pPr>
            <a:r>
              <a:rPr lang="en-US" sz="2171" dirty="0">
                <a:solidFill>
                  <a:srgbClr val="004AAD"/>
                </a:solidFill>
                <a:latin typeface="Montserrat Classic Bold"/>
              </a:rPr>
              <a:t>the dataset comprises a total of 159,571 comments, with distinct categories of toxicity identified. notably, there are 15,294 comments labeled as "toxic," 1,595 labeled as "severe toxic," 8,449 labeled as "obscene," 478 labeled as "threat," 7,877 labeled as "insult," and 1,405 labeled as "identity hate.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687640" y="6880754"/>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133600" y="1638300"/>
            <a:ext cx="14020800" cy="6423779"/>
          </a:xfrm>
          <a:custGeom>
            <a:avLst/>
            <a:gdLst/>
            <a:ahLst/>
            <a:cxnLst/>
            <a:rect l="l" t="t" r="r" b="b"/>
            <a:pathLst>
              <a:path w="10314615" h="6123452">
                <a:moveTo>
                  <a:pt x="0" y="0"/>
                </a:moveTo>
                <a:lnTo>
                  <a:pt x="10314616" y="0"/>
                </a:lnTo>
                <a:lnTo>
                  <a:pt x="10314616" y="6123453"/>
                </a:lnTo>
                <a:lnTo>
                  <a:pt x="0" y="6123453"/>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8095238" y="4486275"/>
            <a:ext cx="2097524" cy="166370"/>
          </a:xfrm>
          <a:prstGeom prst="rect">
            <a:avLst/>
          </a:prstGeom>
        </p:spPr>
        <p:txBody>
          <a:bodyPr lIns="0" tIns="0" rIns="0" bIns="0" rtlCol="0" anchor="t">
            <a:spAutoFit/>
          </a:bodyPr>
          <a:lstStyle/>
          <a:p>
            <a:pPr algn="ctr">
              <a:lnSpc>
                <a:spcPts val="1299"/>
              </a:lnSpc>
              <a:spcBef>
                <a:spcPct val="0"/>
              </a:spcBef>
            </a:pPr>
            <a:r>
              <a:rPr lang="en-US" sz="1299">
                <a:solidFill>
                  <a:srgbClr val="000000"/>
                </a:solidFill>
                <a:latin typeface="Montserrat Classic Bold"/>
              </a:rPr>
              <a:t>YOUR PARAGRAPH TEXT</a:t>
            </a:r>
          </a:p>
        </p:txBody>
      </p:sp>
      <p:sp>
        <p:nvSpPr>
          <p:cNvPr id="6" name="TextBox 6"/>
          <p:cNvSpPr txBox="1"/>
          <p:nvPr/>
        </p:nvSpPr>
        <p:spPr>
          <a:xfrm>
            <a:off x="1066800" y="8062080"/>
            <a:ext cx="15582900" cy="2018373"/>
          </a:xfrm>
          <a:prstGeom prst="rect">
            <a:avLst/>
          </a:prstGeom>
        </p:spPr>
        <p:txBody>
          <a:bodyPr wrap="square" lIns="0" tIns="0" rIns="0" bIns="0" rtlCol="0" anchor="t">
            <a:spAutoFit/>
          </a:bodyPr>
          <a:lstStyle/>
          <a:p>
            <a:pPr algn="just">
              <a:lnSpc>
                <a:spcPct val="150000"/>
              </a:lnSpc>
              <a:spcBef>
                <a:spcPct val="0"/>
              </a:spcBef>
            </a:pPr>
            <a:endParaRPr lang="en-US" dirty="0">
              <a:solidFill>
                <a:srgbClr val="004AAD"/>
              </a:solidFill>
              <a:latin typeface="Montserrat Classic Bold"/>
            </a:endParaRPr>
          </a:p>
          <a:p>
            <a:pPr marL="285750" indent="-285750" algn="just">
              <a:lnSpc>
                <a:spcPct val="150000"/>
              </a:lnSpc>
              <a:spcBef>
                <a:spcPct val="0"/>
              </a:spcBef>
              <a:buFont typeface="Arial" panose="020B0604020202020204" pitchFamily="34" charset="0"/>
              <a:buChar char="•"/>
            </a:pPr>
            <a:r>
              <a:rPr lang="en-US" dirty="0">
                <a:solidFill>
                  <a:srgbClr val="004AAD"/>
                </a:solidFill>
                <a:latin typeface="Montserrat Classic Bold"/>
              </a:rPr>
              <a:t>The </a:t>
            </a:r>
            <a:r>
              <a:rPr lang="en-US" dirty="0" err="1">
                <a:solidFill>
                  <a:srgbClr val="004AAD"/>
                </a:solidFill>
                <a:latin typeface="Montserrat Classic Bold"/>
              </a:rPr>
              <a:t>kde</a:t>
            </a:r>
            <a:r>
              <a:rPr lang="en-US" dirty="0">
                <a:solidFill>
                  <a:srgbClr val="004AAD"/>
                </a:solidFill>
                <a:latin typeface="Montserrat Classic Bold"/>
              </a:rPr>
              <a:t> distribution plot highlights that clean comments tend to exhibit a higher percentage of unique words, reflecting a diverse and varied vocabulary. in contrast, toxic comments often display a broader spread and lower concentration of unique words, potentially indicating repetitive language patterns associated with toxicity.</a:t>
            </a:r>
          </a:p>
          <a:p>
            <a:pPr algn="just">
              <a:lnSpc>
                <a:spcPct val="150000"/>
              </a:lnSpc>
              <a:spcBef>
                <a:spcPct val="0"/>
              </a:spcBef>
            </a:pPr>
            <a:endParaRPr lang="en-US" dirty="0">
              <a:solidFill>
                <a:srgbClr val="004AAD"/>
              </a:solidFill>
              <a:latin typeface="Montserrat Classic Bold"/>
            </a:endParaRPr>
          </a:p>
        </p:txBody>
      </p:sp>
      <p:sp>
        <p:nvSpPr>
          <p:cNvPr id="7" name="TextBox 7"/>
          <p:cNvSpPr txBox="1"/>
          <p:nvPr/>
        </p:nvSpPr>
        <p:spPr>
          <a:xfrm>
            <a:off x="-4056074" y="293438"/>
            <a:ext cx="18135600" cy="985013"/>
          </a:xfrm>
          <a:prstGeom prst="rect">
            <a:avLst/>
          </a:prstGeom>
        </p:spPr>
        <p:txBody>
          <a:bodyPr wrap="square" lIns="0" tIns="0" rIns="0" bIns="0" rtlCol="0" anchor="t">
            <a:spAutoFit/>
          </a:bodyPr>
          <a:lstStyle/>
          <a:p>
            <a:pPr algn="ctr">
              <a:lnSpc>
                <a:spcPts val="9000"/>
              </a:lnSpc>
              <a:spcBef>
                <a:spcPct val="0"/>
              </a:spcBef>
            </a:pPr>
            <a:r>
              <a:rPr lang="en-US" sz="4800" dirty="0">
                <a:solidFill>
                  <a:srgbClr val="004AAD"/>
                </a:solidFill>
                <a:latin typeface="Montserrat Classic Bold"/>
              </a:rPr>
              <a:t>               KDE PLOT OF UNIQUE  WORDS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435276" y="1638300"/>
            <a:ext cx="12423724" cy="6540000"/>
          </a:xfrm>
          <a:custGeom>
            <a:avLst/>
            <a:gdLst/>
            <a:ahLst/>
            <a:cxnLst/>
            <a:rect l="l" t="t" r="r" b="b"/>
            <a:pathLst>
              <a:path w="9694500" h="6069600">
                <a:moveTo>
                  <a:pt x="0" y="0"/>
                </a:moveTo>
                <a:lnTo>
                  <a:pt x="9694500" y="0"/>
                </a:lnTo>
                <a:lnTo>
                  <a:pt x="9694500" y="6069600"/>
                </a:lnTo>
                <a:lnTo>
                  <a:pt x="0" y="6069600"/>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3276600" y="606133"/>
            <a:ext cx="17906762" cy="801951"/>
          </a:xfrm>
          <a:prstGeom prst="rect">
            <a:avLst/>
          </a:prstGeom>
        </p:spPr>
        <p:txBody>
          <a:bodyPr lIns="0" tIns="0" rIns="0" bIns="0" rtlCol="0" anchor="t">
            <a:spAutoFit/>
          </a:bodyPr>
          <a:lstStyle/>
          <a:p>
            <a:pPr algn="ctr">
              <a:lnSpc>
                <a:spcPts val="7200"/>
              </a:lnSpc>
              <a:spcBef>
                <a:spcPct val="0"/>
              </a:spcBef>
            </a:pPr>
            <a:r>
              <a:rPr lang="en-US" sz="4400" dirty="0">
                <a:solidFill>
                  <a:srgbClr val="004AAD"/>
                </a:solidFill>
                <a:latin typeface="Montserrat Classic Bold"/>
              </a:rPr>
              <a:t>	VIOLIN PLOT OF WORDS AND LETTERS</a:t>
            </a:r>
          </a:p>
        </p:txBody>
      </p:sp>
      <p:sp>
        <p:nvSpPr>
          <p:cNvPr id="6" name="TextBox 6"/>
          <p:cNvSpPr txBox="1"/>
          <p:nvPr/>
        </p:nvSpPr>
        <p:spPr>
          <a:xfrm>
            <a:off x="304205" y="8740275"/>
            <a:ext cx="13411944" cy="1477328"/>
          </a:xfrm>
          <a:prstGeom prst="rect">
            <a:avLst/>
          </a:prstGeom>
        </p:spPr>
        <p:txBody>
          <a:bodyPr wrap="square" lIns="0" tIns="0" rIns="0" bIns="0" rtlCol="0" anchor="t">
            <a:spAutoFit/>
          </a:bodyPr>
          <a:lstStyle/>
          <a:p>
            <a:pPr marL="323848" lvl="1" indent="-161924">
              <a:buFont typeface="Arial"/>
              <a:buChar char="•"/>
            </a:pPr>
            <a:r>
              <a:rPr lang="en-US" sz="2400" dirty="0">
                <a:solidFill>
                  <a:srgbClr val="004AAD"/>
                </a:solidFill>
                <a:latin typeface="Montserrat Classic Bold"/>
              </a:rPr>
              <a:t>The violin plot facilitates a concise comparison of word count and unique word count distribution shapes and central tendencies between 'clean' and 'non-clean' categories</a:t>
            </a:r>
          </a:p>
          <a:p>
            <a:pPr>
              <a:spcBef>
                <a:spcPct val="0"/>
              </a:spcBef>
            </a:pPr>
            <a:r>
              <a:rPr lang="en-US" sz="2400" dirty="0">
                <a:solidFill>
                  <a:srgbClr val="004AAD"/>
                </a:solidFill>
                <a:latin typeface="Montserrat Classic Bold"/>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28700" y="1714499"/>
            <a:ext cx="16192500" cy="8217273"/>
          </a:xfrm>
          <a:custGeom>
            <a:avLst/>
            <a:gdLst/>
            <a:ahLst/>
            <a:cxnLst/>
            <a:rect l="l" t="t" r="r" b="b"/>
            <a:pathLst>
              <a:path w="12346465" h="6550889">
                <a:moveTo>
                  <a:pt x="0" y="0"/>
                </a:moveTo>
                <a:lnTo>
                  <a:pt x="12346465" y="0"/>
                </a:lnTo>
                <a:lnTo>
                  <a:pt x="12346465" y="6550889"/>
                </a:lnTo>
                <a:lnTo>
                  <a:pt x="0" y="6550889"/>
                </a:lnTo>
                <a:lnTo>
                  <a:pt x="0" y="0"/>
                </a:lnTo>
                <a:close/>
              </a:path>
            </a:pathLst>
          </a:custGeom>
          <a:blipFill>
            <a:blip r:embed="rId6"/>
            <a:stretch>
              <a:fillRect l="-629" r="-629" b="-558"/>
            </a:stretch>
          </a:blipFill>
        </p:spPr>
        <p:txBody>
          <a:bodyPr/>
          <a:lstStyle/>
          <a:p>
            <a:endParaRPr lang="en-IN"/>
          </a:p>
        </p:txBody>
      </p:sp>
      <p:sp>
        <p:nvSpPr>
          <p:cNvPr id="5" name="TextBox 5"/>
          <p:cNvSpPr txBox="1"/>
          <p:nvPr/>
        </p:nvSpPr>
        <p:spPr>
          <a:xfrm>
            <a:off x="-1905000" y="684250"/>
            <a:ext cx="8136375" cy="801951"/>
          </a:xfrm>
          <a:prstGeom prst="rect">
            <a:avLst/>
          </a:prstGeom>
        </p:spPr>
        <p:txBody>
          <a:bodyPr wrap="square" lIns="0" tIns="0" rIns="0" bIns="0" rtlCol="0" anchor="t">
            <a:spAutoFit/>
          </a:bodyPr>
          <a:lstStyle/>
          <a:p>
            <a:pPr algn="ctr">
              <a:lnSpc>
                <a:spcPts val="7200"/>
              </a:lnSpc>
              <a:spcBef>
                <a:spcPct val="0"/>
              </a:spcBef>
            </a:pPr>
            <a:r>
              <a:rPr lang="en-US" sz="4400" dirty="0">
                <a:solidFill>
                  <a:srgbClr val="004AAD"/>
                </a:solidFill>
                <a:latin typeface="Montserrat Classic Bold"/>
              </a:rPr>
              <a:t>UNIGRAMS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840806" y="1868544"/>
            <a:ext cx="16837594" cy="7835627"/>
          </a:xfrm>
          <a:custGeom>
            <a:avLst/>
            <a:gdLst/>
            <a:ahLst/>
            <a:cxnLst/>
            <a:rect l="l" t="t" r="r" b="b"/>
            <a:pathLst>
              <a:path w="12251082" h="5981849">
                <a:moveTo>
                  <a:pt x="0" y="0"/>
                </a:moveTo>
                <a:lnTo>
                  <a:pt x="12251082" y="0"/>
                </a:lnTo>
                <a:lnTo>
                  <a:pt x="12251082" y="5981849"/>
                </a:lnTo>
                <a:lnTo>
                  <a:pt x="0" y="5981849"/>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897834" y="582829"/>
            <a:ext cx="5928539" cy="801951"/>
          </a:xfrm>
          <a:prstGeom prst="rect">
            <a:avLst/>
          </a:prstGeom>
        </p:spPr>
        <p:txBody>
          <a:bodyPr wrap="square" lIns="0" tIns="0" rIns="0" bIns="0" rtlCol="0" anchor="t">
            <a:spAutoFit/>
          </a:bodyPr>
          <a:lstStyle/>
          <a:p>
            <a:pPr algn="ctr">
              <a:lnSpc>
                <a:spcPts val="7200"/>
              </a:lnSpc>
              <a:spcBef>
                <a:spcPct val="0"/>
              </a:spcBef>
            </a:pPr>
            <a:r>
              <a:rPr lang="en-US" sz="4400" dirty="0">
                <a:solidFill>
                  <a:srgbClr val="004AAD"/>
                </a:solidFill>
                <a:latin typeface="Montserrat Classic Bold"/>
              </a:rPr>
              <a:t>BIGRAMS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6861457" y="-2964710"/>
            <a:ext cx="13709384" cy="13709384"/>
          </a:xfrm>
          <a:custGeom>
            <a:avLst/>
            <a:gdLst/>
            <a:ahLst/>
            <a:cxnLst/>
            <a:rect l="l" t="t" r="r" b="b"/>
            <a:pathLst>
              <a:path w="13709384" h="13709384">
                <a:moveTo>
                  <a:pt x="0" y="0"/>
                </a:moveTo>
                <a:lnTo>
                  <a:pt x="13709384" y="0"/>
                </a:lnTo>
                <a:lnTo>
                  <a:pt x="13709384" y="13709385"/>
                </a:lnTo>
                <a:lnTo>
                  <a:pt x="0" y="13709385"/>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449965" y="1539597"/>
            <a:ext cx="8495708" cy="4926706"/>
          </a:xfrm>
          <a:custGeom>
            <a:avLst/>
            <a:gdLst/>
            <a:ahLst/>
            <a:cxnLst/>
            <a:rect l="l" t="t" r="r" b="b"/>
            <a:pathLst>
              <a:path w="9217136" h="4926706">
                <a:moveTo>
                  <a:pt x="0" y="0"/>
                </a:moveTo>
                <a:lnTo>
                  <a:pt x="9217136" y="0"/>
                </a:lnTo>
                <a:lnTo>
                  <a:pt x="9217136" y="4926706"/>
                </a:lnTo>
                <a:lnTo>
                  <a:pt x="0" y="4926706"/>
                </a:lnTo>
                <a:lnTo>
                  <a:pt x="0" y="0"/>
                </a:lnTo>
                <a:close/>
              </a:path>
            </a:pathLst>
          </a:custGeom>
          <a:blipFill>
            <a:blip r:embed="rId6"/>
            <a:stretch>
              <a:fillRect r="-2073"/>
            </a:stretch>
          </a:blipFill>
        </p:spPr>
        <p:txBody>
          <a:bodyPr/>
          <a:lstStyle/>
          <a:p>
            <a:endParaRPr lang="en-CA" dirty="0"/>
          </a:p>
        </p:txBody>
      </p:sp>
      <p:sp>
        <p:nvSpPr>
          <p:cNvPr id="6" name="TextBox 6"/>
          <p:cNvSpPr txBox="1"/>
          <p:nvPr/>
        </p:nvSpPr>
        <p:spPr>
          <a:xfrm>
            <a:off x="4635319" y="368641"/>
            <a:ext cx="8305800" cy="801951"/>
          </a:xfrm>
          <a:prstGeom prst="rect">
            <a:avLst/>
          </a:prstGeom>
        </p:spPr>
        <p:txBody>
          <a:bodyPr wrap="square" lIns="0" tIns="0" rIns="0" bIns="0" rtlCol="0" anchor="t">
            <a:spAutoFit/>
          </a:bodyPr>
          <a:lstStyle/>
          <a:p>
            <a:pPr algn="ctr">
              <a:lnSpc>
                <a:spcPts val="7200"/>
              </a:lnSpc>
              <a:spcBef>
                <a:spcPct val="0"/>
              </a:spcBef>
            </a:pPr>
            <a:r>
              <a:rPr lang="en-US" sz="4400" dirty="0">
                <a:solidFill>
                  <a:srgbClr val="004AAD"/>
                </a:solidFill>
                <a:latin typeface="Montserrat Classic Bold"/>
              </a:rPr>
              <a:t>WORDCLOUD</a:t>
            </a:r>
          </a:p>
        </p:txBody>
      </p:sp>
      <p:sp>
        <p:nvSpPr>
          <p:cNvPr id="7" name="TextBox 7"/>
          <p:cNvSpPr txBox="1"/>
          <p:nvPr/>
        </p:nvSpPr>
        <p:spPr>
          <a:xfrm>
            <a:off x="-1375864" y="7160436"/>
            <a:ext cx="9955779" cy="327673"/>
          </a:xfrm>
          <a:prstGeom prst="rect">
            <a:avLst/>
          </a:prstGeom>
        </p:spPr>
        <p:txBody>
          <a:bodyPr lIns="0" tIns="0" rIns="0" bIns="0" rtlCol="0" anchor="t">
            <a:spAutoFit/>
          </a:bodyPr>
          <a:lstStyle/>
          <a:p>
            <a:pPr algn="ctr">
              <a:lnSpc>
                <a:spcPts val="2400"/>
              </a:lnSpc>
              <a:spcBef>
                <a:spcPct val="0"/>
              </a:spcBef>
            </a:pPr>
            <a:r>
              <a:rPr lang="en-US" sz="2400">
                <a:solidFill>
                  <a:srgbClr val="004AAD"/>
                </a:solidFill>
                <a:latin typeface="Montserrat Classic Bold"/>
              </a:rPr>
              <a:t>WORDS FREQUENTED IN TOXIC COMMENTS</a:t>
            </a:r>
          </a:p>
        </p:txBody>
      </p:sp>
      <p:sp>
        <p:nvSpPr>
          <p:cNvPr id="8" name="TextBox 8"/>
          <p:cNvSpPr txBox="1"/>
          <p:nvPr/>
        </p:nvSpPr>
        <p:spPr>
          <a:xfrm>
            <a:off x="7987179" y="3232970"/>
            <a:ext cx="9955779" cy="327673"/>
          </a:xfrm>
          <a:prstGeom prst="rect">
            <a:avLst/>
          </a:prstGeom>
        </p:spPr>
        <p:txBody>
          <a:bodyPr lIns="0" tIns="0" rIns="0" bIns="0" rtlCol="0" anchor="t">
            <a:spAutoFit/>
          </a:bodyPr>
          <a:lstStyle/>
          <a:p>
            <a:pPr algn="ctr">
              <a:lnSpc>
                <a:spcPts val="2400"/>
              </a:lnSpc>
              <a:spcBef>
                <a:spcPct val="0"/>
              </a:spcBef>
            </a:pPr>
            <a:r>
              <a:rPr lang="en-US" sz="2400">
                <a:solidFill>
                  <a:srgbClr val="004AAD"/>
                </a:solidFill>
                <a:latin typeface="Montserrat Classic Bold"/>
              </a:rPr>
              <a:t>WORDS FREQUENTED IN CLEAN COMMENTS</a:t>
            </a:r>
          </a:p>
        </p:txBody>
      </p:sp>
      <p:pic>
        <p:nvPicPr>
          <p:cNvPr id="10" name="Picture 9" descr="A close-up of words&#10;&#10;Description automatically generated">
            <a:extLst>
              <a:ext uri="{FF2B5EF4-FFF2-40B4-BE49-F238E27FC236}">
                <a16:creationId xmlns:a16="http://schemas.microsoft.com/office/drawing/2014/main" id="{A13F728F-F4BB-D3BA-B05B-A4338F51A5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45673" y="4948909"/>
            <a:ext cx="8580327" cy="46135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1116</TotalTime>
  <Words>836</Words>
  <Application>Microsoft Office PowerPoint</Application>
  <PresentationFormat>Custom</PresentationFormat>
  <Paragraphs>63</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Montserrat Classic Bold</vt:lpstr>
      <vt:lpstr>Calibri</vt:lpstr>
      <vt:lpstr>Arial</vt:lpstr>
      <vt:lpstr>Montserrat Classic</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cp:lastModifiedBy>Jash Vaghasiya</cp:lastModifiedBy>
  <cp:revision>10</cp:revision>
  <dcterms:created xsi:type="dcterms:W3CDTF">2006-08-16T00:00:00Z</dcterms:created>
  <dcterms:modified xsi:type="dcterms:W3CDTF">2023-08-18T16:54:41Z</dcterms:modified>
  <dc:identifier>DAFr0uvvtVk</dc:identifier>
</cp:coreProperties>
</file>